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351" r:id="rId3"/>
    <p:sldId id="311" r:id="rId4"/>
    <p:sldId id="350" r:id="rId5"/>
    <p:sldId id="289" r:id="rId6"/>
    <p:sldId id="313" r:id="rId7"/>
    <p:sldId id="317" r:id="rId8"/>
    <p:sldId id="318" r:id="rId9"/>
    <p:sldId id="320" r:id="rId10"/>
    <p:sldId id="319" r:id="rId11"/>
    <p:sldId id="321" r:id="rId12"/>
    <p:sldId id="322" r:id="rId13"/>
    <p:sldId id="324" r:id="rId14"/>
    <p:sldId id="325" r:id="rId15"/>
    <p:sldId id="326" r:id="rId16"/>
    <p:sldId id="330" r:id="rId17"/>
    <p:sldId id="329" r:id="rId18"/>
    <p:sldId id="365" r:id="rId19"/>
    <p:sldId id="367" r:id="rId20"/>
    <p:sldId id="362" r:id="rId21"/>
    <p:sldId id="363" r:id="rId22"/>
    <p:sldId id="364" r:id="rId23"/>
    <p:sldId id="368" r:id="rId24"/>
    <p:sldId id="369" r:id="rId25"/>
    <p:sldId id="332" r:id="rId26"/>
    <p:sldId id="333" r:id="rId27"/>
    <p:sldId id="336" r:id="rId28"/>
    <p:sldId id="339" r:id="rId29"/>
    <p:sldId id="340" r:id="rId30"/>
    <p:sldId id="345" r:id="rId31"/>
    <p:sldId id="342" r:id="rId32"/>
    <p:sldId id="348" r:id="rId33"/>
    <p:sldId id="349" r:id="rId34"/>
    <p:sldId id="327" r:id="rId35"/>
    <p:sldId id="328" r:id="rId36"/>
    <p:sldId id="352" r:id="rId37"/>
    <p:sldId id="353" r:id="rId38"/>
    <p:sldId id="354" r:id="rId39"/>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BAC"/>
    <a:srgbClr val="B9CDE5"/>
    <a:srgbClr val="F2F2F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491" autoAdjust="0"/>
  </p:normalViewPr>
  <p:slideViewPr>
    <p:cSldViewPr snapToGrid="0">
      <p:cViewPr varScale="1">
        <p:scale>
          <a:sx n="93" d="100"/>
          <a:sy n="93" d="100"/>
        </p:scale>
        <p:origin x="-658" y="-67"/>
      </p:cViewPr>
      <p:guideLst>
        <p:guide orient="horz" pos="2160"/>
        <p:guide pos="2880"/>
      </p:guideLst>
    </p:cSldViewPr>
  </p:slideViewPr>
  <p:outlineViewPr>
    <p:cViewPr>
      <p:scale>
        <a:sx n="33" d="100"/>
        <a:sy n="33" d="100"/>
      </p:scale>
      <p:origin x="0" y="374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80CD009E-4683-4B7B-AD27-8981A87E4167}" type="datetimeFigureOut">
              <a:rPr lang="en-AU" smtClean="0"/>
              <a:pPr/>
              <a:t>2/09/2011</a:t>
            </a:fld>
            <a:endParaRPr lang="en-AU"/>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546D316B-446A-4660-B74F-DC997E134256}"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D36625C3-2123-4738-9C99-FD96EC56C673}" type="datetimeFigureOut">
              <a:rPr lang="en-US" smtClean="0"/>
              <a:pPr/>
              <a:t>9/2/2011</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342F6730-7C1A-4748-BA90-4B2ABC564104}"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5</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30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31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32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33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66D3CB-E225-4E14-BBBF-57C1EBCE4E5C}" type="slidenum">
              <a:rPr lang="en-GB" smtClean="0"/>
              <a:pPr fontAlgn="base">
                <a:spcBef>
                  <a:spcPct val="0"/>
                </a:spcBef>
                <a:spcAft>
                  <a:spcPct val="0"/>
                </a:spcAft>
                <a:defRPr/>
              </a:pPr>
              <a:t>8</a:t>
            </a:fld>
            <a:endParaRPr lang="en-GB" smtClean="0"/>
          </a:p>
        </p:txBody>
      </p:sp>
      <p:sp>
        <p:nvSpPr>
          <p:cNvPr id="3481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11620" name="Rectangle 3"/>
          <p:cNvSpPr>
            <a:spLocks noGrp="1" noChangeArrowheads="1"/>
          </p:cNvSpPr>
          <p:nvPr>
            <p:ph type="body" idx="1"/>
          </p:nvPr>
        </p:nvSpPr>
        <p:spPr>
          <a:solidFill>
            <a:srgbClr val="FFFFFF"/>
          </a:solidFill>
          <a:ln>
            <a:solidFill>
              <a:srgbClr val="000000"/>
            </a:solidFill>
          </a:ln>
        </p:spPr>
        <p:txBody>
          <a:bodyPr/>
          <a:lstStyle/>
          <a:p>
            <a:pPr eaLnBrk="1" fontAlgn="auto" hangingPunct="1">
              <a:spcBef>
                <a:spcPts val="0"/>
              </a:spcBef>
              <a:spcAft>
                <a:spcPts val="0"/>
              </a:spcAft>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6164BF-7F5F-4B89-BA66-5A5CCFC25E33}" type="slidenum">
              <a:rPr lang="en-GB" smtClean="0"/>
              <a:pPr fontAlgn="base">
                <a:spcBef>
                  <a:spcPct val="0"/>
                </a:spcBef>
                <a:spcAft>
                  <a:spcPct val="0"/>
                </a:spcAft>
                <a:defRPr/>
              </a:pPr>
              <a:t>15</a:t>
            </a:fld>
            <a:endParaRPr lang="en-GB" smtClean="0"/>
          </a:p>
        </p:txBody>
      </p:sp>
      <p:sp>
        <p:nvSpPr>
          <p:cNvPr id="50179"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11620" name="Rectangle 3"/>
          <p:cNvSpPr>
            <a:spLocks noGrp="1" noChangeArrowheads="1"/>
          </p:cNvSpPr>
          <p:nvPr>
            <p:ph type="body" idx="1"/>
          </p:nvPr>
        </p:nvSpPr>
        <p:spPr>
          <a:solidFill>
            <a:srgbClr val="FFFFFF"/>
          </a:solidFill>
          <a:ln>
            <a:solidFill>
              <a:srgbClr val="000000"/>
            </a:solidFill>
          </a:ln>
        </p:spPr>
        <p:txBody>
          <a:bodyPr/>
          <a:lstStyle/>
          <a:p>
            <a:pPr eaLnBrk="1" fontAlgn="auto" hangingPunct="1">
              <a:spcBef>
                <a:spcPts val="0"/>
              </a:spcBef>
              <a:spcAft>
                <a:spcPts val="0"/>
              </a:spcAft>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Social accounting:</a:t>
            </a:r>
          </a:p>
          <a:p>
            <a:pPr marL="180975" indent="-180975">
              <a:buFont typeface="Arial" pitchFamily="34" charset="0"/>
              <a:buChar char="•"/>
            </a:pPr>
            <a:r>
              <a:rPr lang="en-AU" dirty="0" smtClean="0">
                <a:latin typeface="Gill Sans MT" pitchFamily="34" charset="0"/>
              </a:rPr>
              <a:t>to exhibit social, environmental, economic performance</a:t>
            </a:r>
          </a:p>
          <a:p>
            <a:pPr marL="180975" indent="-180975">
              <a:buFont typeface="Arial" pitchFamily="34" charset="0"/>
              <a:buChar char="•"/>
            </a:pPr>
            <a:r>
              <a:rPr lang="en-AU" dirty="0" smtClean="0">
                <a:latin typeface="Gill Sans MT" pitchFamily="34" charset="0"/>
              </a:rPr>
              <a:t>based on values of stakeholders</a:t>
            </a:r>
          </a:p>
          <a:p>
            <a:pPr marL="180975" indent="-180975">
              <a:buFont typeface="Arial" pitchFamily="34" charset="0"/>
              <a:buChar char="•"/>
            </a:pPr>
            <a:r>
              <a:rPr lang="en-AU" dirty="0" smtClean="0">
                <a:latin typeface="Gill Sans MT" pitchFamily="34" charset="0"/>
              </a:rPr>
              <a:t>planning	- accounting	- audit</a:t>
            </a:r>
          </a:p>
          <a:p>
            <a:pPr marL="180975" indent="-180975">
              <a:buFont typeface="Arial" pitchFamily="34" charset="0"/>
              <a:buChar char="•"/>
            </a:pPr>
            <a:r>
              <a:rPr lang="en-AU" dirty="0" smtClean="0">
                <a:latin typeface="Gill Sans MT" pitchFamily="34" charset="0"/>
              </a:rPr>
              <a:t>social account statement (independently verified)</a:t>
            </a:r>
          </a:p>
          <a:p>
            <a:endParaRPr lang="en-AU" dirty="0" smtClean="0"/>
          </a:p>
          <a:p>
            <a:pPr>
              <a:buNone/>
            </a:pPr>
            <a:r>
              <a:rPr lang="en-AU" dirty="0" smtClean="0"/>
              <a:t>REDF (</a:t>
            </a:r>
            <a:r>
              <a:rPr lang="en-AU" sz="1200" dirty="0" smtClean="0"/>
              <a:t>Roberts Enterprise Development Fund)</a:t>
            </a:r>
            <a:r>
              <a:rPr lang="en-AU" dirty="0" smtClean="0"/>
              <a:t>:</a:t>
            </a:r>
          </a:p>
          <a:p>
            <a:pPr marL="180975" indent="-180975">
              <a:buFont typeface="Arial" pitchFamily="34" charset="0"/>
              <a:buChar char="•"/>
            </a:pPr>
            <a:r>
              <a:rPr lang="en-AU" dirty="0" smtClean="0">
                <a:latin typeface="Gill Sans MT" pitchFamily="34" charset="0"/>
              </a:rPr>
              <a:t>to measure success in creating social value</a:t>
            </a:r>
          </a:p>
          <a:p>
            <a:pPr marL="180975" indent="-180975">
              <a:buFont typeface="Arial" pitchFamily="34" charset="0"/>
              <a:buChar char="•"/>
            </a:pPr>
            <a:r>
              <a:rPr lang="en-AU" dirty="0" smtClean="0">
                <a:latin typeface="Gill Sans MT" pitchFamily="34" charset="0"/>
              </a:rPr>
              <a:t>calculate enterprise, social purpose, blended value</a:t>
            </a:r>
          </a:p>
          <a:p>
            <a:pPr marL="180975" indent="-180975">
              <a:buFont typeface="Arial" pitchFamily="34" charset="0"/>
              <a:buChar char="•"/>
            </a:pPr>
            <a:r>
              <a:rPr lang="en-AU" dirty="0" smtClean="0">
                <a:latin typeface="Gill Sans MT" pitchFamily="34" charset="0"/>
              </a:rPr>
              <a:t>calculate index of return on each</a:t>
            </a:r>
          </a:p>
          <a:p>
            <a:endParaRPr lang="en-AU" dirty="0" smtClean="0"/>
          </a:p>
          <a:p>
            <a:r>
              <a:rPr lang="en-AU" dirty="0" smtClean="0"/>
              <a:t>SROI:</a:t>
            </a:r>
          </a:p>
          <a:p>
            <a:pPr marL="180975" indent="-180975">
              <a:buFont typeface="Arial" pitchFamily="34" charset="0"/>
              <a:buChar char="•"/>
            </a:pPr>
            <a:r>
              <a:rPr lang="en-AU" dirty="0" smtClean="0">
                <a:latin typeface="Gill Sans MT" pitchFamily="34" charset="0"/>
              </a:rPr>
              <a:t>to measure success in creating social value</a:t>
            </a:r>
          </a:p>
          <a:p>
            <a:pPr marL="180975" indent="-180975">
              <a:buFont typeface="Arial" pitchFamily="34" charset="0"/>
              <a:buChar char="•"/>
            </a:pPr>
            <a:r>
              <a:rPr lang="en-AU" dirty="0" smtClean="0">
                <a:latin typeface="Gill Sans MT" pitchFamily="34" charset="0"/>
              </a:rPr>
              <a:t>map and provide evidence of outcomes</a:t>
            </a:r>
          </a:p>
          <a:p>
            <a:pPr marL="180975" indent="-180975">
              <a:buFont typeface="Arial" pitchFamily="34" charset="0"/>
              <a:buChar char="•"/>
            </a:pPr>
            <a:r>
              <a:rPr lang="en-AU" dirty="0" smtClean="0">
                <a:latin typeface="Gill Sans MT" pitchFamily="34" charset="0"/>
              </a:rPr>
              <a:t>establish impacts </a:t>
            </a:r>
          </a:p>
          <a:p>
            <a:pPr marL="180975" indent="-180975">
              <a:buFont typeface="Arial" pitchFamily="34" charset="0"/>
              <a:buChar char="•"/>
            </a:pPr>
            <a:r>
              <a:rPr lang="en-AU" dirty="0" smtClean="0">
                <a:latin typeface="Gill Sans MT" pitchFamily="34" charset="0"/>
              </a:rPr>
              <a:t>put a monetary value on that impact</a:t>
            </a:r>
          </a:p>
          <a:p>
            <a:pPr marL="180975" indent="-180975">
              <a:buFont typeface="Arial" pitchFamily="34" charset="0"/>
              <a:buNone/>
            </a:pPr>
            <a:endParaRPr lang="en-AU" dirty="0" smtClean="0">
              <a:latin typeface="Gill Sans MT" pitchFamily="34" charset="0"/>
            </a:endParaRPr>
          </a:p>
          <a:p>
            <a:pPr marL="180975" indent="-180975">
              <a:buFont typeface="Arial" pitchFamily="34" charset="0"/>
              <a:buNone/>
            </a:pPr>
            <a:r>
              <a:rPr lang="en-AU" dirty="0" smtClean="0">
                <a:latin typeface="Gill Sans MT" pitchFamily="34" charset="0"/>
              </a:rPr>
              <a:t>Stakeholder</a:t>
            </a:r>
            <a:r>
              <a:rPr lang="en-AU" baseline="0" dirty="0" smtClean="0">
                <a:latin typeface="Gill Sans MT" pitchFamily="34" charset="0"/>
              </a:rPr>
              <a:t> Value Management Analysis:</a:t>
            </a:r>
            <a:endParaRPr lang="en-AU" dirty="0" smtClean="0">
              <a:latin typeface="Gill Sans MT" pitchFamily="34" charset="0"/>
            </a:endParaRPr>
          </a:p>
          <a:p>
            <a:pPr marL="180975" indent="-180975">
              <a:buFont typeface="Arial" pitchFamily="34" charset="0"/>
              <a:buChar char="•"/>
            </a:pPr>
            <a:r>
              <a:rPr lang="en-AU" dirty="0" smtClean="0">
                <a:latin typeface="Gill Sans MT" pitchFamily="34" charset="0"/>
              </a:rPr>
              <a:t>to analyse stated preferences</a:t>
            </a:r>
          </a:p>
          <a:p>
            <a:pPr marL="180975" indent="-180975">
              <a:buFont typeface="Arial" pitchFamily="34" charset="0"/>
              <a:buChar char="•"/>
            </a:pPr>
            <a:r>
              <a:rPr lang="en-AU" dirty="0" smtClean="0">
                <a:latin typeface="Gill Sans MT" pitchFamily="34" charset="0"/>
              </a:rPr>
              <a:t>infer stakeholder trade-offs</a:t>
            </a:r>
          </a:p>
          <a:p>
            <a:pPr marL="180975" indent="-180975">
              <a:buFont typeface="Arial" pitchFamily="34" charset="0"/>
              <a:buChar char="•"/>
            </a:pPr>
            <a:r>
              <a:rPr lang="en-AU" dirty="0" smtClean="0">
                <a:latin typeface="Gill Sans MT" pitchFamily="34" charset="0"/>
              </a:rPr>
              <a:t>calculate relative value</a:t>
            </a:r>
            <a:endParaRPr lang="en-AU"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17</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Thinking through and recording</a:t>
            </a:r>
            <a:r>
              <a:rPr lang="en-US" baseline="0" dirty="0" smtClean="0"/>
              <a:t> the theory of change</a:t>
            </a:r>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25</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26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27</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28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2F6730-7C1A-4748-BA90-4B2ABC564104}" type="slidenum">
              <a:rPr lang="en-AU" smtClean="0"/>
              <a:pPr/>
              <a:t>29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3174" y="1214422"/>
            <a:ext cx="5857916" cy="1285884"/>
          </a:xfrm>
        </p:spPr>
        <p:txBody>
          <a:bodyPr/>
          <a:lstStyle/>
          <a:p>
            <a:r>
              <a:rPr lang="en-US" dirty="0" smtClean="0"/>
              <a:t>Click to edit Master title style</a:t>
            </a:r>
            <a:endParaRPr lang="en-AU" dirty="0"/>
          </a:p>
        </p:txBody>
      </p:sp>
      <p:sp>
        <p:nvSpPr>
          <p:cNvPr id="3" name="Subtitle 2"/>
          <p:cNvSpPr>
            <a:spLocks noGrp="1"/>
          </p:cNvSpPr>
          <p:nvPr>
            <p:ph type="subTitle" idx="1"/>
          </p:nvPr>
        </p:nvSpPr>
        <p:spPr>
          <a:xfrm>
            <a:off x="2643174" y="2928934"/>
            <a:ext cx="5900734" cy="78581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dirty="0"/>
          </a:p>
        </p:txBody>
      </p:sp>
      <p:pic>
        <p:nvPicPr>
          <p:cNvPr id="9" name="Picture 8" descr="csi_logo.gif"/>
          <p:cNvPicPr>
            <a:picLocks noChangeAspect="1"/>
          </p:cNvPicPr>
          <p:nvPr userDrawn="1"/>
        </p:nvPicPr>
        <p:blipFill>
          <a:blip r:embed="rId2" cstate="print"/>
          <a:stretch>
            <a:fillRect/>
          </a:stretch>
        </p:blipFill>
        <p:spPr>
          <a:xfrm>
            <a:off x="383284" y="3059972"/>
            <a:ext cx="2320728" cy="358042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p:cNvSpPr/>
          <p:nvPr userDrawn="1"/>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457200" y="274638"/>
            <a:ext cx="8401080" cy="1143000"/>
          </a:xfrm>
        </p:spPr>
        <p:txBody>
          <a:bodyPr>
            <a:normAutofit/>
          </a:bodyPr>
          <a:lstStyle>
            <a:lvl1pPr algn="l">
              <a:defRPr sz="3200" b="0" cap="small" spc="300" baseline="0">
                <a:solidFill>
                  <a:schemeClr val="accent1">
                    <a:lumMod val="75000"/>
                  </a:schemeClr>
                </a:solidFill>
                <a:latin typeface="Gill Sans MT"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457200" y="1600200"/>
            <a:ext cx="8401080" cy="4525963"/>
          </a:xfrm>
        </p:spPr>
        <p:txBody>
          <a:bodyPr/>
          <a:lstStyle>
            <a:lvl1pPr>
              <a:defRPr sz="2800">
                <a:solidFill>
                  <a:schemeClr val="accent1">
                    <a:lumMod val="75000"/>
                  </a:schemeClr>
                </a:solidFill>
                <a:latin typeface="Gill Sans MT" pitchFamily="34" charset="0"/>
              </a:defRPr>
            </a:lvl1pPr>
            <a:lvl2pPr>
              <a:defRPr>
                <a:solidFill>
                  <a:schemeClr val="accent1">
                    <a:lumMod val="75000"/>
                  </a:schemeClr>
                </a:solidFill>
                <a:latin typeface="Gill Sans MT" pitchFamily="34" charset="0"/>
              </a:defRPr>
            </a:lvl2pPr>
            <a:lvl3pPr>
              <a:defRPr>
                <a:solidFill>
                  <a:schemeClr val="accent1">
                    <a:lumMod val="75000"/>
                  </a:schemeClr>
                </a:solidFill>
                <a:latin typeface="Gill Sans MT" pitchFamily="34" charset="0"/>
              </a:defRPr>
            </a:lvl3pPr>
            <a:lvl4pPr>
              <a:defRPr>
                <a:solidFill>
                  <a:schemeClr val="accent1">
                    <a:lumMod val="75000"/>
                  </a:schemeClr>
                </a:solidFill>
                <a:latin typeface="Gill Sans MT" pitchFamily="34" charset="0"/>
              </a:defRPr>
            </a:lvl4pPr>
            <a:lvl5pPr>
              <a:defRPr>
                <a:solidFill>
                  <a:schemeClr val="accent1">
                    <a:lumMod val="75000"/>
                  </a:schemeClr>
                </a:solidFill>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Text Box 10"/>
          <p:cNvSpPr txBox="1">
            <a:spLocks noChangeArrowheads="1"/>
          </p:cNvSpPr>
          <p:nvPr userDrawn="1"/>
        </p:nvSpPr>
        <p:spPr bwMode="auto">
          <a:xfrm>
            <a:off x="1285820" y="6357958"/>
            <a:ext cx="7858180" cy="307777"/>
          </a:xfrm>
          <a:prstGeom prst="rect">
            <a:avLst/>
          </a:prstGeom>
          <a:gradFill flip="none" rotWithShape="1">
            <a:gsLst>
              <a:gs pos="0">
                <a:schemeClr val="accent1">
                  <a:lumMod val="20000"/>
                  <a:lumOff val="80000"/>
                  <a:alpha val="0"/>
                </a:schemeClr>
              </a:gs>
              <a:gs pos="59000">
                <a:schemeClr val="accent1">
                  <a:lumMod val="75000"/>
                </a:schemeClr>
              </a:gs>
            </a:gsLst>
            <a:lin ang="0" scaled="0"/>
            <a:tileRect/>
          </a:gradFill>
          <a:ln w="9525">
            <a:noFill/>
            <a:miter lim="800000"/>
            <a:headEnd/>
            <a:tailEnd/>
          </a:ln>
          <a:effectLst/>
        </p:spPr>
        <p:txBody>
          <a:bodyPr wrap="square">
            <a:spAutoFit/>
          </a:bodyPr>
          <a:lstStyle/>
          <a:p>
            <a:pPr algn="ctr">
              <a:spcBef>
                <a:spcPct val="50000"/>
              </a:spcBef>
              <a:defRPr/>
            </a:pPr>
            <a:r>
              <a:rPr lang="en-AU" sz="1400" dirty="0">
                <a:solidFill>
                  <a:schemeClr val="bg1"/>
                </a:solidFill>
                <a:latin typeface="Gill Sans MT" pitchFamily="34" charset="0"/>
              </a:rPr>
              <a:t>www.csi.edu.au </a:t>
            </a:r>
          </a:p>
        </p:txBody>
      </p:sp>
      <p:pic>
        <p:nvPicPr>
          <p:cNvPr id="8" name="Picture 7" descr="csi_logo.gif"/>
          <p:cNvPicPr>
            <a:picLocks noChangeAspect="1"/>
          </p:cNvPicPr>
          <p:nvPr userDrawn="1"/>
        </p:nvPicPr>
        <p:blipFill>
          <a:blip r:embed="rId2" cstate="print"/>
          <a:stretch>
            <a:fillRect/>
          </a:stretch>
        </p:blipFill>
        <p:spPr>
          <a:xfrm>
            <a:off x="214282" y="5500702"/>
            <a:ext cx="785818" cy="1212360"/>
          </a:xfrm>
          <a:prstGeom prst="rect">
            <a:avLst/>
          </a:prstGeom>
        </p:spPr>
      </p:pic>
      <p:sp>
        <p:nvSpPr>
          <p:cNvPr id="6" name="TextBox 5"/>
          <p:cNvSpPr txBox="1"/>
          <p:nvPr userDrawn="1"/>
        </p:nvSpPr>
        <p:spPr>
          <a:xfrm>
            <a:off x="8429652" y="6357958"/>
            <a:ext cx="500066" cy="307777"/>
          </a:xfrm>
          <a:prstGeom prst="rect">
            <a:avLst/>
          </a:prstGeom>
          <a:noFill/>
        </p:spPr>
        <p:txBody>
          <a:bodyPr wrap="square" rtlCol="0">
            <a:spAutoFit/>
          </a:bodyPr>
          <a:lstStyle/>
          <a:p>
            <a:pPr algn="r"/>
            <a:fld id="{D7165D27-ACFB-4CA9-9838-EFE60C650418}" type="slidenum">
              <a:rPr lang="en-AU" sz="1400" smtClean="0">
                <a:solidFill>
                  <a:schemeClr val="bg1"/>
                </a:solidFill>
                <a:latin typeface="Gill Sans MT" pitchFamily="34" charset="0"/>
              </a:rPr>
              <a:pPr algn="r"/>
              <a:t>‹#›</a:t>
            </a:fld>
            <a:endParaRPr lang="en-AU" sz="1400" dirty="0">
              <a:solidFill>
                <a:schemeClr val="bg1"/>
              </a:solidFill>
              <a:latin typeface="Gill Sans MT"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Box 10"/>
          <p:cNvSpPr txBox="1">
            <a:spLocks noChangeArrowheads="1"/>
          </p:cNvSpPr>
          <p:nvPr userDrawn="1"/>
        </p:nvSpPr>
        <p:spPr bwMode="auto">
          <a:xfrm>
            <a:off x="1285820" y="6357958"/>
            <a:ext cx="7858180" cy="307777"/>
          </a:xfrm>
          <a:prstGeom prst="rect">
            <a:avLst/>
          </a:prstGeom>
          <a:gradFill flip="none" rotWithShape="1">
            <a:gsLst>
              <a:gs pos="0">
                <a:schemeClr val="accent1">
                  <a:lumMod val="20000"/>
                  <a:lumOff val="80000"/>
                  <a:alpha val="0"/>
                </a:schemeClr>
              </a:gs>
              <a:gs pos="59000">
                <a:schemeClr val="accent1">
                  <a:lumMod val="75000"/>
                </a:schemeClr>
              </a:gs>
            </a:gsLst>
            <a:lin ang="0" scaled="0"/>
            <a:tileRect/>
          </a:gradFill>
          <a:ln w="9525">
            <a:noFill/>
            <a:miter lim="800000"/>
            <a:headEnd/>
            <a:tailEnd/>
          </a:ln>
          <a:effectLst/>
        </p:spPr>
        <p:txBody>
          <a:bodyPr wrap="square">
            <a:spAutoFit/>
          </a:bodyPr>
          <a:lstStyle/>
          <a:p>
            <a:pPr algn="ctr">
              <a:spcBef>
                <a:spcPct val="50000"/>
              </a:spcBef>
              <a:defRPr/>
            </a:pPr>
            <a:r>
              <a:rPr lang="en-AU" sz="1400" dirty="0">
                <a:solidFill>
                  <a:schemeClr val="bg1"/>
                </a:solidFill>
                <a:latin typeface="Gill Sans MT" pitchFamily="34" charset="0"/>
              </a:rPr>
              <a:t>www.csi.edu.au </a:t>
            </a:r>
          </a:p>
        </p:txBody>
      </p:sp>
      <p:pic>
        <p:nvPicPr>
          <p:cNvPr id="8" name="Picture 7" descr="csi_logo.gif"/>
          <p:cNvPicPr>
            <a:picLocks noChangeAspect="1"/>
          </p:cNvPicPr>
          <p:nvPr userDrawn="1"/>
        </p:nvPicPr>
        <p:blipFill>
          <a:blip r:embed="rId2" cstate="print"/>
          <a:stretch>
            <a:fillRect/>
          </a:stretch>
        </p:blipFill>
        <p:spPr>
          <a:xfrm>
            <a:off x="214282" y="5500702"/>
            <a:ext cx="785818" cy="1212360"/>
          </a:xfrm>
          <a:prstGeom prst="rect">
            <a:avLst/>
          </a:prstGeom>
        </p:spPr>
      </p:pic>
      <p:sp>
        <p:nvSpPr>
          <p:cNvPr id="6" name="TextBox 5"/>
          <p:cNvSpPr txBox="1"/>
          <p:nvPr userDrawn="1"/>
        </p:nvSpPr>
        <p:spPr>
          <a:xfrm>
            <a:off x="8429652" y="6357958"/>
            <a:ext cx="500066" cy="307777"/>
          </a:xfrm>
          <a:prstGeom prst="rect">
            <a:avLst/>
          </a:prstGeom>
          <a:noFill/>
        </p:spPr>
        <p:txBody>
          <a:bodyPr wrap="square" rtlCol="0">
            <a:spAutoFit/>
          </a:bodyPr>
          <a:lstStyle/>
          <a:p>
            <a:pPr algn="r"/>
            <a:fld id="{D7165D27-ACFB-4CA9-9838-EFE60C650418}" type="slidenum">
              <a:rPr lang="en-AU" sz="1400" smtClean="0">
                <a:solidFill>
                  <a:schemeClr val="bg1"/>
                </a:solidFill>
                <a:latin typeface="Gill Sans MT" pitchFamily="34" charset="0"/>
              </a:rPr>
              <a:pPr algn="r"/>
              <a:t>‹#›</a:t>
            </a:fld>
            <a:endParaRPr lang="en-AU" sz="1400" dirty="0">
              <a:solidFill>
                <a:schemeClr val="bg1"/>
              </a:solidFill>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5943343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bg1"/>
            </a:gs>
            <a:gs pos="100000">
              <a:schemeClr val="accent1">
                <a:tint val="23500"/>
                <a:satMod val="160000"/>
              </a:schemeClr>
            </a:gs>
          </a:gsLst>
          <a:path path="circle">
            <a:fillToRect t="100000" r="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914400" rtl="0" eaLnBrk="1" latinLnBrk="0" hangingPunct="1">
        <a:spcBef>
          <a:spcPct val="0"/>
        </a:spcBef>
        <a:buNone/>
        <a:defRPr sz="36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4735" y="584617"/>
            <a:ext cx="8233080" cy="2998032"/>
          </a:xfrm>
        </p:spPr>
        <p:txBody>
          <a:bodyPr>
            <a:normAutofit fontScale="90000"/>
          </a:bodyPr>
          <a:lstStyle/>
          <a:p>
            <a:pPr algn="r">
              <a:lnSpc>
                <a:spcPct val="150000"/>
              </a:lnSpc>
              <a:spcAft>
                <a:spcPts val="600"/>
              </a:spcAft>
            </a:pPr>
            <a:r>
              <a:rPr lang="en-AU" cap="small" spc="600" dirty="0" smtClean="0">
                <a:solidFill>
                  <a:schemeClr val="tx2"/>
                </a:solidFill>
              </a:rPr>
              <a:t>Measuring social impact:</a:t>
            </a:r>
            <a:br>
              <a:rPr lang="en-AU" cap="small" spc="600" dirty="0" smtClean="0">
                <a:solidFill>
                  <a:schemeClr val="tx2"/>
                </a:solidFill>
              </a:rPr>
            </a:br>
            <a:r>
              <a:rPr lang="en-AU" cap="small" spc="600" dirty="0" smtClean="0">
                <a:solidFill>
                  <a:schemeClr val="tx2"/>
                </a:solidFill>
              </a:rPr>
              <a:t>Challenges and benefits of alternative methods of measuring social impact</a:t>
            </a:r>
            <a:endParaRPr lang="en-AU" cap="small" spc="600" dirty="0">
              <a:solidFill>
                <a:schemeClr val="tx2"/>
              </a:solidFill>
            </a:endParaRPr>
          </a:p>
        </p:txBody>
      </p:sp>
      <p:sp>
        <p:nvSpPr>
          <p:cNvPr id="3" name="Subtitle 2"/>
          <p:cNvSpPr>
            <a:spLocks noGrp="1"/>
          </p:cNvSpPr>
          <p:nvPr>
            <p:ph type="subTitle" idx="1"/>
          </p:nvPr>
        </p:nvSpPr>
        <p:spPr>
          <a:xfrm>
            <a:off x="2353456" y="4197246"/>
            <a:ext cx="6031046" cy="1843790"/>
          </a:xfrm>
        </p:spPr>
        <p:txBody>
          <a:bodyPr>
            <a:normAutofit fontScale="47500" lnSpcReduction="20000"/>
          </a:bodyPr>
          <a:lstStyle/>
          <a:p>
            <a:pPr algn="r"/>
            <a:r>
              <a:rPr lang="en-AU" sz="3000" cap="small" spc="300" dirty="0" smtClean="0">
                <a:solidFill>
                  <a:schemeClr val="bg1">
                    <a:lumMod val="50000"/>
                  </a:schemeClr>
                </a:solidFill>
              </a:rPr>
              <a:t>Les Hems, Director of Research, </a:t>
            </a:r>
          </a:p>
          <a:p>
            <a:pPr algn="r"/>
            <a:r>
              <a:rPr lang="en-AU" sz="3000" cap="small" spc="300" dirty="0" smtClean="0">
                <a:solidFill>
                  <a:schemeClr val="bg1">
                    <a:lumMod val="50000"/>
                  </a:schemeClr>
                </a:solidFill>
              </a:rPr>
              <a:t>Centre for Social Impact, University of new South Wales</a:t>
            </a:r>
          </a:p>
          <a:p>
            <a:pPr algn="r"/>
            <a:r>
              <a:rPr lang="en-AU" sz="3000" cap="small" spc="300" dirty="0" smtClean="0">
                <a:solidFill>
                  <a:schemeClr val="bg1">
                    <a:lumMod val="50000"/>
                  </a:schemeClr>
                </a:solidFill>
              </a:rPr>
              <a:t>Professor Paul Flatau, Centre for Social Impact, University of Western Australia</a:t>
            </a:r>
          </a:p>
          <a:p>
            <a:pPr algn="r"/>
            <a:endParaRPr lang="en-AU" sz="2600" cap="small" spc="300" dirty="0" smtClean="0">
              <a:solidFill>
                <a:schemeClr val="bg1">
                  <a:lumMod val="65000"/>
                </a:schemeClr>
              </a:solidFill>
            </a:endParaRPr>
          </a:p>
          <a:p>
            <a:pPr algn="r"/>
            <a:endParaRPr lang="en-AU" sz="2600" cap="small" spc="300" dirty="0" smtClean="0">
              <a:solidFill>
                <a:schemeClr val="bg1">
                  <a:lumMod val="65000"/>
                </a:schemeClr>
              </a:solidFill>
            </a:endParaRPr>
          </a:p>
          <a:p>
            <a:pPr algn="r"/>
            <a:r>
              <a:rPr lang="en-AU" sz="2600" cap="small" spc="300" dirty="0" smtClean="0">
                <a:solidFill>
                  <a:schemeClr val="bg1">
                    <a:lumMod val="65000"/>
                  </a:schemeClr>
                </a:solidFill>
              </a:rPr>
              <a:t>Australasian Evaluation Society Conference</a:t>
            </a:r>
          </a:p>
          <a:p>
            <a:pPr algn="r"/>
            <a:r>
              <a:rPr lang="en-AU" sz="2600" cap="small" spc="300" dirty="0" smtClean="0">
                <a:solidFill>
                  <a:schemeClr val="bg1">
                    <a:lumMod val="65000"/>
                  </a:schemeClr>
                </a:solidFill>
              </a:rPr>
              <a:t>2</a:t>
            </a:r>
            <a:r>
              <a:rPr lang="en-AU" sz="2600" cap="small" spc="300" baseline="30000" dirty="0" smtClean="0">
                <a:solidFill>
                  <a:schemeClr val="bg1">
                    <a:lumMod val="65000"/>
                  </a:schemeClr>
                </a:solidFill>
              </a:rPr>
              <a:t>nd</a:t>
            </a:r>
            <a:r>
              <a:rPr lang="en-AU" sz="2600" cap="small" spc="300" dirty="0" smtClean="0">
                <a:solidFill>
                  <a:schemeClr val="bg1">
                    <a:lumMod val="65000"/>
                  </a:schemeClr>
                </a:solidFill>
              </a:rPr>
              <a:t> September 2011 - Sydney</a:t>
            </a:r>
          </a:p>
          <a:p>
            <a:pPr algn="r"/>
            <a:endParaRPr lang="en-AU" sz="2600" cap="small" spc="3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92205"/>
            <a:ext cx="8401050" cy="922337"/>
          </a:xfrm>
        </p:spPr>
        <p:txBody>
          <a:bodyPr/>
          <a:lstStyle/>
          <a:p>
            <a:pPr eaLnBrk="1" hangingPunct="1"/>
            <a:r>
              <a:rPr lang="en-AU" dirty="0" smtClean="0"/>
              <a:t>2. Engage stakeholders</a:t>
            </a:r>
          </a:p>
        </p:txBody>
      </p:sp>
      <p:sp>
        <p:nvSpPr>
          <p:cNvPr id="15363" name="Content Placeholder 2"/>
          <p:cNvSpPr>
            <a:spLocks noGrp="1"/>
          </p:cNvSpPr>
          <p:nvPr>
            <p:ph idx="1"/>
          </p:nvPr>
        </p:nvSpPr>
        <p:spPr>
          <a:xfrm>
            <a:off x="457200" y="1600200"/>
            <a:ext cx="8401050" cy="4525963"/>
          </a:xfrm>
        </p:spPr>
        <p:txBody>
          <a:bodyPr>
            <a:normAutofit/>
          </a:bodyPr>
          <a:lstStyle/>
          <a:p>
            <a:pPr>
              <a:spcAft>
                <a:spcPts val="1400"/>
              </a:spcAft>
              <a:buNone/>
            </a:pPr>
            <a:r>
              <a:rPr lang="en-AU" sz="2000" dirty="0" smtClean="0"/>
              <a:t>Stakeholder mapping – categorise and prioritise</a:t>
            </a:r>
          </a:p>
          <a:p>
            <a:pPr eaLnBrk="1" hangingPunct="1">
              <a:spcAft>
                <a:spcPts val="1400"/>
              </a:spcAft>
            </a:pPr>
            <a:r>
              <a:rPr lang="en-AU" sz="2000" dirty="0" smtClean="0"/>
              <a:t>Who they are </a:t>
            </a:r>
          </a:p>
          <a:p>
            <a:pPr eaLnBrk="1" hangingPunct="1">
              <a:spcAft>
                <a:spcPts val="1400"/>
              </a:spcAft>
            </a:pPr>
            <a:r>
              <a:rPr lang="en-AU" sz="2000" dirty="0" smtClean="0"/>
              <a:t>What they contribute</a:t>
            </a:r>
          </a:p>
          <a:p>
            <a:pPr eaLnBrk="1" hangingPunct="1">
              <a:spcAft>
                <a:spcPts val="1400"/>
              </a:spcAft>
            </a:pPr>
            <a:r>
              <a:rPr lang="en-AU" sz="2000" dirty="0" smtClean="0"/>
              <a:t>What they influence</a:t>
            </a:r>
          </a:p>
          <a:p>
            <a:pPr eaLnBrk="1" hangingPunct="1">
              <a:spcAft>
                <a:spcPts val="1400"/>
              </a:spcAft>
            </a:pPr>
            <a:r>
              <a:rPr lang="en-AU" sz="2000" dirty="0" smtClean="0"/>
              <a:t>What are their expectations – </a:t>
            </a:r>
            <a:r>
              <a:rPr lang="en-AU" sz="2000" i="1" dirty="0" smtClean="0"/>
              <a:t>performance = level of satisfaction of stakeholder’s expectations</a:t>
            </a:r>
            <a:endParaRPr lang="en-AU" sz="2000" dirty="0" smtClean="0"/>
          </a:p>
          <a:p>
            <a:pPr eaLnBrk="1" hangingPunct="1">
              <a:spcAft>
                <a:spcPts val="1400"/>
              </a:spcAft>
              <a:buNone/>
            </a:pPr>
            <a:r>
              <a:rPr lang="en-AU" sz="2000" dirty="0" smtClean="0"/>
              <a:t>Each stakeholder’s expectations are different:</a:t>
            </a:r>
          </a:p>
          <a:p>
            <a:pPr>
              <a:spcAft>
                <a:spcPts val="1400"/>
              </a:spcAft>
            </a:pPr>
            <a:r>
              <a:rPr lang="en-AU" sz="2000" dirty="0" smtClean="0"/>
              <a:t>Impact, change, targets achieved, equity, value for money, efficiency, progress / milestones met,  economy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18013" y="392205"/>
            <a:ext cx="8610056" cy="922337"/>
          </a:xfrm>
        </p:spPr>
        <p:txBody>
          <a:bodyPr>
            <a:noAutofit/>
          </a:bodyPr>
          <a:lstStyle/>
          <a:p>
            <a:pPr eaLnBrk="1" hangingPunct="1"/>
            <a:r>
              <a:rPr lang="en-AU" spc="0" dirty="0" smtClean="0"/>
              <a:t>3. Understand the changes you are seeking</a:t>
            </a:r>
          </a:p>
        </p:txBody>
      </p:sp>
      <p:sp>
        <p:nvSpPr>
          <p:cNvPr id="16387" name="Content Placeholder 2"/>
          <p:cNvSpPr>
            <a:spLocks noGrp="1"/>
          </p:cNvSpPr>
          <p:nvPr>
            <p:ph idx="1"/>
          </p:nvPr>
        </p:nvSpPr>
        <p:spPr>
          <a:xfrm>
            <a:off x="457200" y="1600200"/>
            <a:ext cx="8401050" cy="4525963"/>
          </a:xfrm>
        </p:spPr>
        <p:txBody>
          <a:bodyPr>
            <a:normAutofit/>
          </a:bodyPr>
          <a:lstStyle/>
          <a:p>
            <a:pPr eaLnBrk="1" hangingPunct="1">
              <a:spcAft>
                <a:spcPts val="1400"/>
              </a:spcAft>
              <a:buNone/>
            </a:pPr>
            <a:r>
              <a:rPr lang="en-AU" sz="2000" dirty="0" smtClean="0"/>
              <a:t>Develop a </a:t>
            </a:r>
            <a:r>
              <a:rPr lang="en-AU" sz="2000" b="1" dirty="0" smtClean="0"/>
              <a:t>“theory of change” </a:t>
            </a:r>
          </a:p>
          <a:p>
            <a:pPr eaLnBrk="1" hangingPunct="1">
              <a:spcAft>
                <a:spcPts val="1400"/>
              </a:spcAft>
            </a:pPr>
            <a:r>
              <a:rPr lang="en-AU" sz="2000" dirty="0" smtClean="0"/>
              <a:t>Develop a narrative of the process of change that is needed to achieve desired impact.</a:t>
            </a:r>
          </a:p>
          <a:p>
            <a:pPr eaLnBrk="1" hangingPunct="1">
              <a:spcAft>
                <a:spcPts val="1400"/>
              </a:spcAft>
            </a:pPr>
            <a:r>
              <a:rPr lang="en-AU" sz="2000" b="1" dirty="0" smtClean="0"/>
              <a:t>Maximise the utility of existing evaluations</a:t>
            </a:r>
          </a:p>
          <a:p>
            <a:pPr eaLnBrk="1" hangingPunct="1">
              <a:spcAft>
                <a:spcPts val="1400"/>
              </a:spcAft>
            </a:pPr>
            <a:r>
              <a:rPr lang="en-AU" sz="2000" dirty="0" smtClean="0"/>
              <a:t>Iterative consultative dialogue with stakeholders </a:t>
            </a:r>
          </a:p>
          <a:p>
            <a:pPr eaLnBrk="1" hangingPunct="1">
              <a:spcAft>
                <a:spcPts val="1400"/>
              </a:spcAft>
            </a:pPr>
            <a:r>
              <a:rPr lang="en-AU" sz="2000" dirty="0" smtClean="0"/>
              <a:t>Agree hierarchy of objectives</a:t>
            </a:r>
          </a:p>
          <a:p>
            <a:pPr eaLnBrk="1" hangingPunct="1">
              <a:spcAft>
                <a:spcPts val="1400"/>
              </a:spcAft>
            </a:pPr>
            <a:r>
              <a:rPr lang="en-AU" sz="2000" dirty="0" smtClean="0"/>
              <a:t>Social, environmental and economic impacts</a:t>
            </a:r>
          </a:p>
          <a:p>
            <a:pPr>
              <a:spcAft>
                <a:spcPts val="1400"/>
              </a:spcAft>
            </a:pPr>
            <a:r>
              <a:rPr lang="en-AU" sz="2000" dirty="0" smtClean="0"/>
              <a:t>Positive and negative impacts</a:t>
            </a:r>
          </a:p>
          <a:p>
            <a:pPr eaLnBrk="1" hangingPunct="1">
              <a:spcAft>
                <a:spcPts val="1400"/>
              </a:spcAft>
            </a:pPr>
            <a:r>
              <a:rPr lang="en-AU" sz="2000" dirty="0" smtClean="0"/>
              <a:t>Attribution of change to each stakeholder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392205"/>
            <a:ext cx="8401050" cy="922337"/>
          </a:xfrm>
        </p:spPr>
        <p:txBody>
          <a:bodyPr>
            <a:noAutofit/>
          </a:bodyPr>
          <a:lstStyle/>
          <a:p>
            <a:r>
              <a:rPr lang="en-AU" spc="0" dirty="0" smtClean="0"/>
              <a:t>4. </a:t>
            </a:r>
            <a:r>
              <a:rPr lang="en-GB" spc="0" dirty="0" smtClean="0">
                <a:latin typeface="Calibri" pitchFamily="34" charset="0"/>
              </a:rPr>
              <a:t>Measure and prioritise the things that matter</a:t>
            </a:r>
            <a:endParaRPr lang="en-AU" spc="0" dirty="0" smtClean="0"/>
          </a:p>
        </p:txBody>
      </p:sp>
      <p:sp>
        <p:nvSpPr>
          <p:cNvPr id="18435" name="Content Placeholder 2"/>
          <p:cNvSpPr>
            <a:spLocks noGrp="1"/>
          </p:cNvSpPr>
          <p:nvPr>
            <p:ph idx="1"/>
          </p:nvPr>
        </p:nvSpPr>
        <p:spPr>
          <a:xfrm>
            <a:off x="457200" y="1412875"/>
            <a:ext cx="8401050" cy="4713288"/>
          </a:xfrm>
        </p:spPr>
        <p:txBody>
          <a:bodyPr>
            <a:normAutofit lnSpcReduction="10000"/>
          </a:bodyPr>
          <a:lstStyle/>
          <a:p>
            <a:pPr>
              <a:spcAft>
                <a:spcPts val="1400"/>
              </a:spcAft>
            </a:pPr>
            <a:r>
              <a:rPr lang="en-AU" sz="2200" dirty="0" smtClean="0"/>
              <a:t>Identify metrics that best measure the desired change: inputs, activities, outputs, and outcomes</a:t>
            </a:r>
          </a:p>
          <a:p>
            <a:pPr>
              <a:spcAft>
                <a:spcPts val="1400"/>
              </a:spcAft>
            </a:pPr>
            <a:r>
              <a:rPr lang="en-AU" sz="2200" dirty="0" smtClean="0"/>
              <a:t>Develop benchmarks and comparators – internal and external</a:t>
            </a:r>
          </a:p>
          <a:p>
            <a:pPr>
              <a:spcAft>
                <a:spcPts val="1400"/>
              </a:spcAft>
            </a:pPr>
            <a:r>
              <a:rPr lang="en-AU" sz="2200" dirty="0" smtClean="0"/>
              <a:t>Develop financial proxies to recognise value of non-financial outcomes</a:t>
            </a:r>
          </a:p>
          <a:p>
            <a:pPr eaLnBrk="1" hangingPunct="1">
              <a:spcAft>
                <a:spcPts val="1400"/>
              </a:spcAft>
            </a:pPr>
            <a:r>
              <a:rPr lang="en-AU" sz="2200" dirty="0" smtClean="0"/>
              <a:t>Develop mechanism to combine the value of financial and non-financial value</a:t>
            </a:r>
          </a:p>
          <a:p>
            <a:pPr eaLnBrk="1" hangingPunct="1">
              <a:spcAft>
                <a:spcPts val="1400"/>
              </a:spcAft>
            </a:pPr>
            <a:r>
              <a:rPr lang="en-AU" sz="2200" dirty="0" smtClean="0"/>
              <a:t>Ensure you have metrics that cover economy, efficiency, effectiveness</a:t>
            </a:r>
          </a:p>
          <a:p>
            <a:pPr>
              <a:spcAft>
                <a:spcPts val="1400"/>
              </a:spcAft>
            </a:pPr>
            <a:r>
              <a:rPr lang="en-AU" sz="2200" dirty="0" smtClean="0"/>
              <a:t>Determine what information and evidence must be included to give a “true and fair” picture - based on whether a different decision could be made if information is excluded e.g. use of assumptions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392205"/>
            <a:ext cx="8401050" cy="922337"/>
          </a:xfrm>
        </p:spPr>
        <p:txBody>
          <a:bodyPr/>
          <a:lstStyle/>
          <a:p>
            <a:pPr eaLnBrk="1" hangingPunct="1"/>
            <a:r>
              <a:rPr lang="en-AU" sz="3000" dirty="0" smtClean="0"/>
              <a:t>5. Do not over claim</a:t>
            </a:r>
          </a:p>
        </p:txBody>
      </p:sp>
      <p:sp>
        <p:nvSpPr>
          <p:cNvPr id="21507" name="Content Placeholder 2"/>
          <p:cNvSpPr>
            <a:spLocks noGrp="1"/>
          </p:cNvSpPr>
          <p:nvPr>
            <p:ph idx="1"/>
          </p:nvPr>
        </p:nvSpPr>
        <p:spPr>
          <a:xfrm>
            <a:off x="457200" y="1412875"/>
            <a:ext cx="8401050" cy="4713288"/>
          </a:xfrm>
        </p:spPr>
        <p:txBody>
          <a:bodyPr>
            <a:normAutofit/>
          </a:bodyPr>
          <a:lstStyle/>
          <a:p>
            <a:pPr eaLnBrk="1" hangingPunct="1">
              <a:spcAft>
                <a:spcPts val="1400"/>
              </a:spcAft>
            </a:pPr>
            <a:r>
              <a:rPr lang="en-AU" sz="2400" dirty="0" smtClean="0"/>
              <a:t>Only claim the value that the organisation / case is responsible for creating - attribution.</a:t>
            </a:r>
          </a:p>
          <a:p>
            <a:pPr eaLnBrk="1" hangingPunct="1">
              <a:spcAft>
                <a:spcPts val="1400"/>
              </a:spcAft>
            </a:pPr>
            <a:r>
              <a:rPr lang="en-AU" sz="2400" dirty="0" smtClean="0"/>
              <a:t>Recognise contribution of other stakeholders.</a:t>
            </a:r>
          </a:p>
          <a:p>
            <a:pPr eaLnBrk="1" hangingPunct="1">
              <a:spcAft>
                <a:spcPts val="1400"/>
              </a:spcAft>
            </a:pPr>
            <a:r>
              <a:rPr lang="en-AU" sz="2400" dirty="0" smtClean="0"/>
              <a:t>Recognise what would have happened anyway.</a:t>
            </a:r>
          </a:p>
          <a:p>
            <a:pPr eaLnBrk="1" hangingPunct="1">
              <a:spcAft>
                <a:spcPts val="1400"/>
              </a:spcAft>
            </a:pPr>
            <a:r>
              <a:rPr lang="en-AU" sz="2400" dirty="0" smtClean="0"/>
              <a:t>Evidence value created using a benchmark and trends.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92205"/>
            <a:ext cx="8401050" cy="922337"/>
          </a:xfrm>
        </p:spPr>
        <p:txBody>
          <a:bodyPr/>
          <a:lstStyle/>
          <a:p>
            <a:pPr eaLnBrk="1" hangingPunct="1"/>
            <a:r>
              <a:rPr lang="en-AU" sz="3000" dirty="0" smtClean="0"/>
              <a:t>6. Be transparent</a:t>
            </a:r>
          </a:p>
        </p:txBody>
      </p:sp>
      <p:sp>
        <p:nvSpPr>
          <p:cNvPr id="23555" name="Content Placeholder 2"/>
          <p:cNvSpPr>
            <a:spLocks noGrp="1"/>
          </p:cNvSpPr>
          <p:nvPr>
            <p:ph idx="1"/>
          </p:nvPr>
        </p:nvSpPr>
        <p:spPr>
          <a:xfrm>
            <a:off x="457200" y="1412875"/>
            <a:ext cx="8401050" cy="4713288"/>
          </a:xfrm>
        </p:spPr>
        <p:txBody>
          <a:bodyPr>
            <a:normAutofit/>
          </a:bodyPr>
          <a:lstStyle/>
          <a:p>
            <a:pPr eaLnBrk="1" hangingPunct="1">
              <a:spcAft>
                <a:spcPts val="1400"/>
              </a:spcAft>
            </a:pPr>
            <a:r>
              <a:rPr lang="en-AU" sz="2400" dirty="0" smtClean="0"/>
              <a:t>Articulate the linkages between purpose, stakeholders, theory of change - inputs, outputs, outcomes and impact</a:t>
            </a:r>
          </a:p>
          <a:p>
            <a:pPr eaLnBrk="1" hangingPunct="1">
              <a:spcAft>
                <a:spcPts val="1400"/>
              </a:spcAft>
            </a:pPr>
            <a:r>
              <a:rPr lang="en-AU" sz="2400" dirty="0" smtClean="0"/>
              <a:t>Explain metrics used: inputs, outputs, outcomes, proxies, benchmarks and targets.</a:t>
            </a:r>
          </a:p>
          <a:p>
            <a:pPr>
              <a:spcAft>
                <a:spcPts val="1400"/>
              </a:spcAft>
            </a:pPr>
            <a:r>
              <a:rPr lang="en-AU" sz="2400" dirty="0" smtClean="0"/>
              <a:t>Describe methods of data collection, sources used, evidence, analysis and trends.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92205"/>
            <a:ext cx="8401050" cy="922337"/>
          </a:xfrm>
        </p:spPr>
        <p:txBody>
          <a:bodyPr>
            <a:normAutofit/>
          </a:bodyPr>
          <a:lstStyle/>
          <a:p>
            <a:pPr eaLnBrk="1" hangingPunct="1"/>
            <a:r>
              <a:rPr lang="en-GB" sz="3000" dirty="0" smtClean="0"/>
              <a:t>7. Verify the measurement</a:t>
            </a:r>
          </a:p>
        </p:txBody>
      </p:sp>
      <p:sp>
        <p:nvSpPr>
          <p:cNvPr id="25603" name="Text Box 1027"/>
          <p:cNvSpPr txBox="1">
            <a:spLocks noChangeArrowheads="1"/>
          </p:cNvSpPr>
          <p:nvPr/>
        </p:nvSpPr>
        <p:spPr bwMode="auto">
          <a:xfrm>
            <a:off x="642938" y="1825625"/>
            <a:ext cx="8305800" cy="2975173"/>
          </a:xfrm>
          <a:prstGeom prst="rect">
            <a:avLst/>
          </a:prstGeom>
          <a:noFill/>
          <a:ln w="9525">
            <a:noFill/>
            <a:miter lim="800000"/>
            <a:headEnd/>
            <a:tailEnd/>
          </a:ln>
        </p:spPr>
        <p:txBody>
          <a:bodyPr>
            <a:spAutoFit/>
          </a:bodyPr>
          <a:lstStyle/>
          <a:p>
            <a:pPr marL="514350" indent="-514350">
              <a:spcBef>
                <a:spcPts val="1200"/>
              </a:spcBef>
              <a:spcAft>
                <a:spcPts val="1400"/>
              </a:spcAft>
              <a:buFont typeface="Arial" charset="0"/>
              <a:buChar char="•"/>
            </a:pPr>
            <a:r>
              <a:rPr lang="en-GB" sz="2400" dirty="0" smtClean="0">
                <a:solidFill>
                  <a:schemeClr val="accent1">
                    <a:lumMod val="75000"/>
                  </a:schemeClr>
                </a:solidFill>
                <a:latin typeface="Gill Sans MT" pitchFamily="34" charset="0"/>
              </a:rPr>
              <a:t>There is value in seeking independent assurance – internal or external</a:t>
            </a:r>
          </a:p>
          <a:p>
            <a:pPr marL="514350" indent="-514350">
              <a:spcBef>
                <a:spcPts val="1200"/>
              </a:spcBef>
              <a:spcAft>
                <a:spcPts val="1400"/>
              </a:spcAft>
              <a:buFont typeface="Arial" charset="0"/>
              <a:buChar char="•"/>
            </a:pPr>
            <a:r>
              <a:rPr lang="en-GB" sz="2400" dirty="0" smtClean="0">
                <a:solidFill>
                  <a:schemeClr val="accent1">
                    <a:lumMod val="75000"/>
                  </a:schemeClr>
                </a:solidFill>
                <a:latin typeface="Gill Sans MT" pitchFamily="34" charset="0"/>
              </a:rPr>
              <a:t>The </a:t>
            </a:r>
            <a:r>
              <a:rPr lang="en-GB" sz="2400" dirty="0">
                <a:solidFill>
                  <a:schemeClr val="accent1">
                    <a:lumMod val="75000"/>
                  </a:schemeClr>
                </a:solidFill>
                <a:latin typeface="Gill Sans MT" pitchFamily="34" charset="0"/>
              </a:rPr>
              <a:t>process </a:t>
            </a:r>
            <a:r>
              <a:rPr lang="en-GB" sz="2400" dirty="0" smtClean="0">
                <a:solidFill>
                  <a:schemeClr val="accent1">
                    <a:lumMod val="75000"/>
                  </a:schemeClr>
                </a:solidFill>
                <a:latin typeface="Gill Sans MT" pitchFamily="34" charset="0"/>
              </a:rPr>
              <a:t>includes subjectivity and complex decision-making.</a:t>
            </a:r>
            <a:endParaRPr lang="en-GB" sz="2400" dirty="0">
              <a:solidFill>
                <a:schemeClr val="accent1">
                  <a:lumMod val="75000"/>
                </a:schemeClr>
              </a:solidFill>
              <a:latin typeface="Gill Sans MT" pitchFamily="34" charset="0"/>
            </a:endParaRPr>
          </a:p>
          <a:p>
            <a:pPr marL="514350" indent="-514350">
              <a:spcBef>
                <a:spcPts val="1200"/>
              </a:spcBef>
              <a:spcAft>
                <a:spcPts val="1400"/>
              </a:spcAft>
              <a:buFont typeface="Arial" charset="0"/>
              <a:buChar char="•"/>
            </a:pPr>
            <a:r>
              <a:rPr lang="en-GB" sz="2400" dirty="0" smtClean="0">
                <a:solidFill>
                  <a:schemeClr val="accent1">
                    <a:lumMod val="75000"/>
                  </a:schemeClr>
                </a:solidFill>
                <a:latin typeface="Gill Sans MT" pitchFamily="34" charset="0"/>
              </a:rPr>
              <a:t>Assurance </a:t>
            </a:r>
            <a:r>
              <a:rPr lang="en-GB" sz="2400" dirty="0">
                <a:solidFill>
                  <a:schemeClr val="accent1">
                    <a:lumMod val="75000"/>
                  </a:schemeClr>
                </a:solidFill>
                <a:latin typeface="Gill Sans MT" pitchFamily="34" charset="0"/>
              </a:rPr>
              <a:t>by </a:t>
            </a:r>
            <a:r>
              <a:rPr lang="en-GB" sz="2400" dirty="0" smtClean="0">
                <a:solidFill>
                  <a:schemeClr val="accent1">
                    <a:lumMod val="75000"/>
                  </a:schemeClr>
                </a:solidFill>
                <a:latin typeface="Gill Sans MT" pitchFamily="34" charset="0"/>
              </a:rPr>
              <a:t>independent “qualified” individual or organisation</a:t>
            </a:r>
            <a:endParaRPr lang="en-GB" sz="2400" dirty="0">
              <a:solidFill>
                <a:schemeClr val="accent1">
                  <a:lumMod val="75000"/>
                </a:schemeClr>
              </a:solidFill>
              <a:latin typeface="Gill Sans MT"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The dangers of measurement</a:t>
            </a:r>
            <a:endParaRPr lang="en-AU" dirty="0"/>
          </a:p>
        </p:txBody>
      </p:sp>
      <p:sp>
        <p:nvSpPr>
          <p:cNvPr id="3" name="Content Placeholder 2"/>
          <p:cNvSpPr>
            <a:spLocks noGrp="1"/>
          </p:cNvSpPr>
          <p:nvPr>
            <p:ph idx="1"/>
          </p:nvPr>
        </p:nvSpPr>
        <p:spPr>
          <a:xfrm>
            <a:off x="1049866" y="1600200"/>
            <a:ext cx="7808413" cy="4525963"/>
          </a:xfrm>
        </p:spPr>
        <p:txBody>
          <a:bodyPr>
            <a:normAutofit/>
          </a:bodyPr>
          <a:lstStyle/>
          <a:p>
            <a:pPr>
              <a:spcAft>
                <a:spcPts val="1200"/>
              </a:spcAft>
            </a:pPr>
            <a:r>
              <a:rPr lang="en-AU" sz="2400" dirty="0" smtClean="0"/>
              <a:t>Takes up scarce resources</a:t>
            </a:r>
          </a:p>
          <a:p>
            <a:pPr>
              <a:spcAft>
                <a:spcPts val="1200"/>
              </a:spcAft>
            </a:pPr>
            <a:r>
              <a:rPr lang="en-AU" sz="2400" dirty="0" smtClean="0"/>
              <a:t>Difficulty of measuring intangible contribution – subjectivity may undermine confidence in measurement</a:t>
            </a:r>
          </a:p>
          <a:p>
            <a:pPr>
              <a:spcAft>
                <a:spcPts val="1200"/>
              </a:spcAft>
            </a:pPr>
            <a:r>
              <a:rPr lang="en-AU" sz="2400" dirty="0" smtClean="0"/>
              <a:t>May focus activity on the measurable – precision without relevance</a:t>
            </a:r>
          </a:p>
          <a:p>
            <a:pPr>
              <a:spcAft>
                <a:spcPts val="1200"/>
              </a:spcAft>
            </a:pPr>
            <a:r>
              <a:rPr lang="en-AU" sz="2400" dirty="0" smtClean="0"/>
              <a:t>Potential to be misused (e.g. by governments)</a:t>
            </a:r>
          </a:p>
          <a:p>
            <a:pPr>
              <a:spcAft>
                <a:spcPts val="1200"/>
              </a:spcAft>
            </a:pPr>
            <a:r>
              <a:rPr lang="en-AU" sz="2400" dirty="0" smtClean="0"/>
              <a:t>Perceived to undermine the gift of giving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49733" cy="1143000"/>
          </a:xfrm>
        </p:spPr>
        <p:txBody>
          <a:bodyPr>
            <a:normAutofit/>
          </a:bodyPr>
          <a:lstStyle/>
          <a:p>
            <a:r>
              <a:rPr lang="en-AU" sz="3200" spc="0" dirty="0" smtClean="0"/>
              <a:t>Evolution of measurement of Social Impact</a:t>
            </a:r>
            <a:endParaRPr lang="en-AU" sz="3200" spc="0" dirty="0"/>
          </a:p>
        </p:txBody>
      </p:sp>
      <p:sp>
        <p:nvSpPr>
          <p:cNvPr id="4" name="Content Placeholder 3"/>
          <p:cNvSpPr txBox="1">
            <a:spLocks noGrp="1"/>
          </p:cNvSpPr>
          <p:nvPr>
            <p:ph idx="1"/>
          </p:nvPr>
        </p:nvSpPr>
        <p:spPr>
          <a:xfrm>
            <a:off x="996044" y="1600197"/>
            <a:ext cx="7821386" cy="4327338"/>
          </a:xfrm>
          <a:prstGeom prst="rect">
            <a:avLst/>
          </a:prstGeom>
          <a:noFill/>
        </p:spPr>
        <p:txBody>
          <a:bodyPr wrap="square" rtlCol="0">
            <a:spAutoFit/>
          </a:bodyPr>
          <a:lstStyle/>
          <a:p>
            <a:pPr marL="271463" indent="-271463">
              <a:spcAft>
                <a:spcPts val="1200"/>
              </a:spcAft>
              <a:buFont typeface="Arial" pitchFamily="34" charset="0"/>
              <a:buChar char="•"/>
            </a:pPr>
            <a:r>
              <a:rPr lang="en-AU" sz="2400" dirty="0" smtClean="0">
                <a:latin typeface="Gill Sans MT" pitchFamily="34" charset="0"/>
              </a:rPr>
              <a:t>Accounting – development of social accounting</a:t>
            </a:r>
          </a:p>
          <a:p>
            <a:pPr marL="271463" indent="-271463">
              <a:spcAft>
                <a:spcPts val="1200"/>
              </a:spcAft>
              <a:buFont typeface="Arial" pitchFamily="34" charset="0"/>
              <a:buChar char="•"/>
            </a:pPr>
            <a:r>
              <a:rPr lang="en-AU" sz="2400" dirty="0" smtClean="0"/>
              <a:t>C</a:t>
            </a:r>
            <a:r>
              <a:rPr lang="en-AU" sz="2400" dirty="0" smtClean="0">
                <a:latin typeface="Gill Sans MT" pitchFamily="34" charset="0"/>
              </a:rPr>
              <a:t>ost-benefit analysis – used to evaluate the efficiency of corporate and government programs</a:t>
            </a:r>
          </a:p>
          <a:p>
            <a:pPr marL="271463" indent="-271463">
              <a:spcAft>
                <a:spcPts val="1200"/>
              </a:spcAft>
              <a:buFont typeface="Arial" pitchFamily="34" charset="0"/>
              <a:buChar char="•"/>
            </a:pPr>
            <a:r>
              <a:rPr lang="en-AU" sz="2400" dirty="0" smtClean="0"/>
              <a:t>Evaluation - </a:t>
            </a:r>
            <a:r>
              <a:rPr lang="en-AU" sz="2400" dirty="0" smtClean="0">
                <a:latin typeface="Gill Sans MT" pitchFamily="34" charset="0"/>
              </a:rPr>
              <a:t>hierarchy of objectives - logical framework (“log frame”) – used to evaluate efficiency and effectiveness of government programs</a:t>
            </a:r>
          </a:p>
          <a:p>
            <a:pPr marL="271463" indent="-271463">
              <a:spcAft>
                <a:spcPts val="1200"/>
              </a:spcAft>
              <a:buFont typeface="Arial" pitchFamily="34" charset="0"/>
              <a:buChar char="•"/>
            </a:pPr>
            <a:r>
              <a:rPr lang="en-AU" sz="2400" dirty="0" smtClean="0"/>
              <a:t>Social Return on Investment – recognition of non-monetary value – social and environmental value</a:t>
            </a:r>
          </a:p>
          <a:p>
            <a:pPr marL="271463" indent="-271463" algn="ctr">
              <a:spcAft>
                <a:spcPts val="1200"/>
              </a:spcAft>
              <a:buNone/>
            </a:pPr>
            <a:r>
              <a:rPr lang="en-AU" sz="2400" b="1" i="1" dirty="0" smtClean="0">
                <a:latin typeface="Gill Sans MT" pitchFamily="34" charset="0"/>
              </a:rPr>
              <a:t>Preference for log-frame?</a:t>
            </a:r>
            <a:endParaRPr lang="en-AU" sz="2400" b="1" i="1" dirty="0">
              <a:latin typeface="Gill Sans M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Lets Focus on CBA And SROI</a:t>
            </a:r>
            <a:endParaRPr lang="en-AU" dirty="0"/>
          </a:p>
        </p:txBody>
      </p:sp>
      <p:sp>
        <p:nvSpPr>
          <p:cNvPr id="3" name="Content Placeholder 2"/>
          <p:cNvSpPr>
            <a:spLocks noGrp="1"/>
          </p:cNvSpPr>
          <p:nvPr>
            <p:ph idx="1"/>
          </p:nvPr>
        </p:nvSpPr>
        <p:spPr/>
        <p:txBody>
          <a:bodyPr/>
          <a:lstStyle/>
          <a:p>
            <a:r>
              <a:rPr lang="en-AU" dirty="0" smtClean="0"/>
              <a:t>What  are the similarities and what are the key differences?</a:t>
            </a:r>
            <a:endParaRPr lang="en-A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Similarities</a:t>
            </a:r>
            <a:endParaRPr lang="en-US" dirty="0"/>
          </a:p>
        </p:txBody>
      </p:sp>
      <p:sp>
        <p:nvSpPr>
          <p:cNvPr id="3" name="Content Placeholder 2"/>
          <p:cNvSpPr>
            <a:spLocks noGrp="1"/>
          </p:cNvSpPr>
          <p:nvPr>
            <p:ph idx="1"/>
          </p:nvPr>
        </p:nvSpPr>
        <p:spPr/>
        <p:txBody>
          <a:bodyPr/>
          <a:lstStyle/>
          <a:p>
            <a:r>
              <a:rPr lang="en-AU" dirty="0"/>
              <a:t>Comparison of the initiative with a counterfactual</a:t>
            </a:r>
          </a:p>
          <a:p>
            <a:r>
              <a:rPr lang="en-AU" dirty="0" smtClean="0"/>
              <a:t>Assessment of differential impact </a:t>
            </a:r>
          </a:p>
          <a:p>
            <a:r>
              <a:rPr lang="en-AU" dirty="0" smtClean="0"/>
              <a:t>Dollar valuation of costs </a:t>
            </a:r>
            <a:r>
              <a:rPr lang="en-AU" dirty="0"/>
              <a:t>and benefits of </a:t>
            </a:r>
            <a:r>
              <a:rPr lang="en-AU" dirty="0" smtClean="0"/>
              <a:t>initiatives</a:t>
            </a:r>
          </a:p>
          <a:p>
            <a:r>
              <a:rPr lang="en-AU" dirty="0" smtClean="0"/>
              <a:t>Valuation of non-market activities</a:t>
            </a:r>
            <a:endParaRPr lang="en-AU" dirty="0"/>
          </a:p>
          <a:p>
            <a:r>
              <a:rPr lang="en-AU" dirty="0" smtClean="0"/>
              <a:t>PV calculations</a:t>
            </a:r>
          </a:p>
          <a:p>
            <a:endParaRPr lang="en-AU" dirty="0" smtClean="0"/>
          </a:p>
          <a:p>
            <a:endParaRPr lang="en-US" dirty="0"/>
          </a:p>
        </p:txBody>
      </p:sp>
    </p:spTree>
    <p:extLst>
      <p:ext uri="{BB962C8B-B14F-4D97-AF65-F5344CB8AC3E}">
        <p14:creationId xmlns="" xmlns:p14="http://schemas.microsoft.com/office/powerpoint/2010/main" val="2752313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normAutofit/>
          </a:bodyPr>
          <a:lstStyle/>
          <a:p>
            <a:r>
              <a:rPr lang="en-AU" spc="0" dirty="0" smtClean="0"/>
              <a:t>Measuring Social Impact and evaluation</a:t>
            </a:r>
            <a:endParaRPr lang="en-AU" sz="3200" cap="small" spc="0" dirty="0"/>
          </a:p>
        </p:txBody>
      </p:sp>
      <p:sp>
        <p:nvSpPr>
          <p:cNvPr id="3" name="Content Placeholder 2"/>
          <p:cNvSpPr>
            <a:spLocks noGrp="1"/>
          </p:cNvSpPr>
          <p:nvPr>
            <p:ph idx="1"/>
          </p:nvPr>
        </p:nvSpPr>
        <p:spPr>
          <a:xfrm>
            <a:off x="1038578" y="1600200"/>
            <a:ext cx="7819702" cy="4604657"/>
          </a:xfrm>
        </p:spPr>
        <p:txBody>
          <a:bodyPr>
            <a:normAutofit fontScale="77500" lnSpcReduction="20000"/>
          </a:bodyPr>
          <a:lstStyle/>
          <a:p>
            <a:pPr>
              <a:spcAft>
                <a:spcPts val="1200"/>
              </a:spcAft>
              <a:buNone/>
            </a:pPr>
            <a:r>
              <a:rPr lang="en-AU" b="1" dirty="0" smtClean="0"/>
              <a:t>Shared goal: </a:t>
            </a:r>
            <a:r>
              <a:rPr lang="en-AU" dirty="0" smtClean="0"/>
              <a:t>Seeking to find out what works – and why</a:t>
            </a:r>
          </a:p>
          <a:p>
            <a:pPr>
              <a:spcAft>
                <a:spcPts val="1200"/>
              </a:spcAft>
              <a:buNone/>
            </a:pPr>
            <a:r>
              <a:rPr lang="en-AU" b="1" dirty="0" smtClean="0"/>
              <a:t>Evaluation plays a key role in measuring social impact</a:t>
            </a:r>
          </a:p>
          <a:p>
            <a:pPr>
              <a:spcAft>
                <a:spcPts val="1200"/>
              </a:spcAft>
            </a:pPr>
            <a:r>
              <a:rPr lang="en-AU" dirty="0" smtClean="0"/>
              <a:t>The treatment effect - effectiveness</a:t>
            </a:r>
          </a:p>
          <a:p>
            <a:pPr>
              <a:spcAft>
                <a:spcPts val="1200"/>
              </a:spcAft>
            </a:pPr>
            <a:r>
              <a:rPr lang="en-AU" dirty="0" smtClean="0"/>
              <a:t>Cost benefit analysis, value for money, proxy measures etc.</a:t>
            </a:r>
          </a:p>
          <a:p>
            <a:pPr>
              <a:spcAft>
                <a:spcPts val="1200"/>
              </a:spcAft>
            </a:pPr>
            <a:r>
              <a:rPr lang="en-AU" dirty="0" smtClean="0"/>
              <a:t>Counterfactual – what would have happened without an intervention / implementation of a  program?</a:t>
            </a:r>
          </a:p>
          <a:p>
            <a:pPr>
              <a:spcAft>
                <a:spcPts val="1200"/>
              </a:spcAft>
              <a:buNone/>
            </a:pPr>
            <a:r>
              <a:rPr lang="en-AU" b="1" dirty="0" smtClean="0"/>
              <a:t>Measuring social impact enhances evaluations</a:t>
            </a:r>
          </a:p>
          <a:p>
            <a:pPr>
              <a:spcAft>
                <a:spcPts val="1200"/>
              </a:spcAft>
            </a:pPr>
            <a:r>
              <a:rPr lang="en-AU" dirty="0" smtClean="0"/>
              <a:t>Enhances reporting and articulation of evaluations</a:t>
            </a:r>
          </a:p>
          <a:p>
            <a:pPr>
              <a:spcAft>
                <a:spcPts val="1200"/>
              </a:spcAft>
              <a:buNone/>
            </a:pPr>
            <a:r>
              <a:rPr lang="en-AU" b="1" dirty="0" smtClean="0"/>
              <a:t>Differences</a:t>
            </a:r>
          </a:p>
          <a:p>
            <a:pPr>
              <a:spcAft>
                <a:spcPts val="1200"/>
              </a:spcAft>
            </a:pPr>
            <a:r>
              <a:rPr lang="en-AU" dirty="0" smtClean="0"/>
              <a:t>Externally or internally commissioned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Differences</a:t>
            </a:r>
            <a:endParaRPr lang="en-US" dirty="0"/>
          </a:p>
        </p:txBody>
      </p:sp>
      <p:sp>
        <p:nvSpPr>
          <p:cNvPr id="3" name="Content Placeholder 2"/>
          <p:cNvSpPr>
            <a:spLocks noGrp="1"/>
          </p:cNvSpPr>
          <p:nvPr>
            <p:ph idx="1"/>
          </p:nvPr>
        </p:nvSpPr>
        <p:spPr/>
        <p:txBody>
          <a:bodyPr/>
          <a:lstStyle/>
          <a:p>
            <a:r>
              <a:rPr lang="en-AU" dirty="0" smtClean="0"/>
              <a:t>Scale </a:t>
            </a:r>
          </a:p>
          <a:p>
            <a:pPr lvl="1"/>
            <a:r>
              <a:rPr lang="en-AU" dirty="0" smtClean="0"/>
              <a:t>SROI traditionally used smaller scale contexts particularly in the NFP sector</a:t>
            </a:r>
          </a:p>
          <a:p>
            <a:r>
              <a:rPr lang="en-AU" dirty="0" smtClean="0"/>
              <a:t>Accessibility</a:t>
            </a:r>
          </a:p>
          <a:p>
            <a:pPr lvl="1"/>
            <a:r>
              <a:rPr lang="en-AU" dirty="0" smtClean="0"/>
              <a:t>SROI more accessible to organisations with template designs that can be used after some training</a:t>
            </a:r>
          </a:p>
        </p:txBody>
      </p:sp>
    </p:spTree>
    <p:extLst>
      <p:ext uri="{BB962C8B-B14F-4D97-AF65-F5344CB8AC3E}">
        <p14:creationId xmlns="" xmlns:p14="http://schemas.microsoft.com/office/powerpoint/2010/main" val="2222779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Differences</a:t>
            </a:r>
            <a:endParaRPr lang="en-US" dirty="0"/>
          </a:p>
        </p:txBody>
      </p:sp>
      <p:sp>
        <p:nvSpPr>
          <p:cNvPr id="3" name="Content Placeholder 2"/>
          <p:cNvSpPr>
            <a:spLocks noGrp="1"/>
          </p:cNvSpPr>
          <p:nvPr>
            <p:ph idx="1"/>
          </p:nvPr>
        </p:nvSpPr>
        <p:spPr/>
        <p:txBody>
          <a:bodyPr/>
          <a:lstStyle/>
          <a:p>
            <a:r>
              <a:rPr lang="en-AU" dirty="0"/>
              <a:t>Stakeholders</a:t>
            </a:r>
          </a:p>
          <a:p>
            <a:pPr lvl="1"/>
            <a:r>
              <a:rPr lang="en-AU" dirty="0"/>
              <a:t>Stakeholder engagement critical in </a:t>
            </a:r>
            <a:r>
              <a:rPr lang="en-AU" dirty="0" smtClean="0"/>
              <a:t>SROI</a:t>
            </a:r>
          </a:p>
          <a:p>
            <a:r>
              <a:rPr lang="en-AU" dirty="0" smtClean="0"/>
              <a:t>Target </a:t>
            </a:r>
          </a:p>
          <a:p>
            <a:pPr lvl="1"/>
            <a:r>
              <a:rPr lang="en-AU" dirty="0" smtClean="0"/>
              <a:t>All organisations and programs but targeting of NFPs by SROI unique</a:t>
            </a:r>
          </a:p>
          <a:p>
            <a:r>
              <a:rPr lang="en-AU" dirty="0" smtClean="0"/>
              <a:t>Robustness </a:t>
            </a:r>
          </a:p>
          <a:p>
            <a:pPr lvl="1"/>
            <a:r>
              <a:rPr lang="en-AU" dirty="0" smtClean="0"/>
              <a:t>Classical CBA more robust </a:t>
            </a:r>
            <a:endParaRPr lang="en-AU" dirty="0"/>
          </a:p>
          <a:p>
            <a:endParaRPr lang="en-US" dirty="0"/>
          </a:p>
          <a:p>
            <a:endParaRPr lang="en-US" dirty="0"/>
          </a:p>
        </p:txBody>
      </p:sp>
    </p:spTree>
    <p:extLst>
      <p:ext uri="{BB962C8B-B14F-4D97-AF65-F5344CB8AC3E}">
        <p14:creationId xmlns="" xmlns:p14="http://schemas.microsoft.com/office/powerpoint/2010/main" val="36221684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Differences</a:t>
            </a:r>
            <a:endParaRPr lang="en-US" dirty="0"/>
          </a:p>
        </p:txBody>
      </p:sp>
      <p:sp>
        <p:nvSpPr>
          <p:cNvPr id="3" name="Content Placeholder 2"/>
          <p:cNvSpPr>
            <a:spLocks noGrp="1"/>
          </p:cNvSpPr>
          <p:nvPr>
            <p:ph idx="1"/>
          </p:nvPr>
        </p:nvSpPr>
        <p:spPr/>
        <p:txBody>
          <a:bodyPr/>
          <a:lstStyle/>
          <a:p>
            <a:r>
              <a:rPr lang="en-AU" dirty="0" smtClean="0"/>
              <a:t>Technique</a:t>
            </a:r>
          </a:p>
          <a:p>
            <a:pPr lvl="1"/>
            <a:r>
              <a:rPr lang="en-AU" dirty="0" smtClean="0"/>
              <a:t>CBA aspires to use a range of techniques around market valuation – more ad hoc in SROI</a:t>
            </a:r>
            <a:endParaRPr lang="en-US" dirty="0"/>
          </a:p>
        </p:txBody>
      </p:sp>
    </p:spTree>
    <p:extLst>
      <p:ext uri="{BB962C8B-B14F-4D97-AF65-F5344CB8AC3E}">
        <p14:creationId xmlns="" xmlns:p14="http://schemas.microsoft.com/office/powerpoint/2010/main" val="4043515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Market and Non-market prices</a:t>
            </a:r>
            <a:endParaRPr lang="en-AU" dirty="0"/>
          </a:p>
        </p:txBody>
      </p:sp>
      <p:sp>
        <p:nvSpPr>
          <p:cNvPr id="3" name="Content Placeholder 2"/>
          <p:cNvSpPr>
            <a:spLocks noGrp="1"/>
          </p:cNvSpPr>
          <p:nvPr>
            <p:ph idx="1"/>
          </p:nvPr>
        </p:nvSpPr>
        <p:spPr/>
        <p:txBody>
          <a:bodyPr>
            <a:normAutofit lnSpcReduction="10000"/>
          </a:bodyPr>
          <a:lstStyle/>
          <a:p>
            <a:r>
              <a:rPr lang="en-AU" dirty="0" smtClean="0"/>
              <a:t>Most costs and many benefits have market values while others do not. </a:t>
            </a:r>
          </a:p>
          <a:p>
            <a:r>
              <a:rPr lang="en-AU" dirty="0" smtClean="0"/>
              <a:t>Assignment of benefits (costs) is via ‘</a:t>
            </a:r>
            <a:r>
              <a:rPr lang="en-AU" dirty="0" smtClean="0">
                <a:solidFill>
                  <a:srgbClr val="FF0000"/>
                </a:solidFill>
              </a:rPr>
              <a:t>willingness to pay</a:t>
            </a:r>
            <a:r>
              <a:rPr lang="en-AU" dirty="0" smtClean="0"/>
              <a:t>’ (‘</a:t>
            </a:r>
            <a:r>
              <a:rPr lang="en-AU" dirty="0" smtClean="0">
                <a:solidFill>
                  <a:srgbClr val="FF0000"/>
                </a:solidFill>
              </a:rPr>
              <a:t>willingness to accept</a:t>
            </a:r>
            <a:r>
              <a:rPr lang="en-AU" dirty="0" smtClean="0"/>
              <a:t>’). What are we willing to pay for the benefit? What are we willing to accept as a cost?</a:t>
            </a:r>
          </a:p>
          <a:p>
            <a:r>
              <a:rPr lang="en-AU" dirty="0" smtClean="0"/>
              <a:t>How do we measure willingness to pay or willingness to accept?</a:t>
            </a:r>
          </a:p>
          <a:p>
            <a:pPr lvl="1"/>
            <a:r>
              <a:rPr lang="en-AU" dirty="0" smtClean="0"/>
              <a:t>Look at behaviour [What people do not what they say]</a:t>
            </a:r>
          </a:p>
          <a:p>
            <a:pPr lvl="2"/>
            <a:r>
              <a:rPr lang="en-AU" dirty="0" smtClean="0">
                <a:solidFill>
                  <a:srgbClr val="FF0000"/>
                </a:solidFill>
              </a:rPr>
              <a:t>Revealed preference </a:t>
            </a:r>
            <a:r>
              <a:rPr lang="en-AU" dirty="0" smtClean="0"/>
              <a:t>– e.g., hedonic pricing and time travel models</a:t>
            </a:r>
          </a:p>
          <a:p>
            <a:pPr lvl="1"/>
            <a:r>
              <a:rPr lang="en-AU" dirty="0"/>
              <a:t>Look at statements of </a:t>
            </a:r>
            <a:r>
              <a:rPr lang="en-AU" dirty="0" smtClean="0"/>
              <a:t>preference </a:t>
            </a:r>
            <a:r>
              <a:rPr lang="en-AU" dirty="0"/>
              <a:t>[What people say</a:t>
            </a:r>
            <a:r>
              <a:rPr lang="en-AU" dirty="0" smtClean="0"/>
              <a:t>]</a:t>
            </a:r>
          </a:p>
          <a:p>
            <a:pPr lvl="2"/>
            <a:r>
              <a:rPr lang="en-AU" dirty="0" smtClean="0">
                <a:solidFill>
                  <a:srgbClr val="FF0000"/>
                </a:solidFill>
              </a:rPr>
              <a:t>Stated preference </a:t>
            </a:r>
            <a:r>
              <a:rPr lang="en-AU" dirty="0" smtClean="0"/>
              <a:t>– e.g</a:t>
            </a:r>
            <a:r>
              <a:rPr lang="en-AU" dirty="0"/>
              <a:t>., Contingent valuation </a:t>
            </a:r>
            <a:r>
              <a:rPr lang="en-AU" dirty="0" smtClean="0"/>
              <a:t>and choice modelling</a:t>
            </a:r>
            <a:endParaRPr lang="en-AU" dirty="0"/>
          </a:p>
          <a:p>
            <a:pPr marL="457200" lvl="1" indent="0">
              <a:buNone/>
            </a:pPr>
            <a:endParaRPr lang="en-AU" dirty="0" smtClean="0"/>
          </a:p>
        </p:txBody>
      </p:sp>
    </p:spTree>
    <p:extLst>
      <p:ext uri="{BB962C8B-B14F-4D97-AF65-F5344CB8AC3E}">
        <p14:creationId xmlns="" xmlns:p14="http://schemas.microsoft.com/office/powerpoint/2010/main" val="6701162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07704" y="260648"/>
            <a:ext cx="4552950" cy="61007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58529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20" name="TextBox 19"/>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21" name="TextBox 20"/>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22" name="TextBox 21"/>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23" name="TextBox 22"/>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21597" y="870331"/>
            <a:ext cx="1488141" cy="954107"/>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AU" sz="1400" dirty="0" smtClean="0"/>
              <a:t>The long-term goal that describes the net benefit to society</a:t>
            </a:r>
            <a:endParaRPr lang="en-US" sz="1400" dirty="0"/>
          </a:p>
        </p:txBody>
      </p:sp>
      <p:sp>
        <p:nvSpPr>
          <p:cNvPr id="15" name="TextBox 14"/>
          <p:cNvSpPr txBox="1"/>
          <p:nvPr/>
        </p:nvSpPr>
        <p:spPr>
          <a:xfrm>
            <a:off x="722335" y="488928"/>
            <a:ext cx="1668439" cy="369332"/>
          </a:xfrm>
          <a:prstGeom prst="homePlate">
            <a:avLst/>
          </a:prstGeom>
          <a:solidFill>
            <a:schemeClr val="accent1">
              <a:lumMod val="20000"/>
              <a:lumOff val="80000"/>
            </a:schemeClr>
          </a:solid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16" name="TextBox 15"/>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17" name="TextBox 16"/>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18" name="TextBox 17"/>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19" name="TextBox 18"/>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Top)">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28426" y="883210"/>
            <a:ext cx="1488141" cy="1169551"/>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The intended results for the target stakeholders / beneficiaries</a:t>
            </a:r>
            <a:endParaRPr lang="en-US" sz="1400" dirty="0"/>
          </a:p>
        </p:txBody>
      </p:sp>
      <p:sp>
        <p:nvSpPr>
          <p:cNvPr id="10" name="TextBox 9"/>
          <p:cNvSpPr txBox="1"/>
          <p:nvPr/>
        </p:nvSpPr>
        <p:spPr>
          <a:xfrm>
            <a:off x="2228426" y="2055187"/>
            <a:ext cx="1488141" cy="1169551"/>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Usually multiple objectives – often relating to each stakeholder group</a:t>
            </a:r>
            <a:endParaRPr lang="en-US" sz="1400" dirty="0"/>
          </a:p>
        </p:txBody>
      </p:sp>
      <p:sp>
        <p:nvSpPr>
          <p:cNvPr id="11" name="TextBox 10"/>
          <p:cNvSpPr txBox="1"/>
          <p:nvPr/>
        </p:nvSpPr>
        <p:spPr>
          <a:xfrm>
            <a:off x="721597" y="870331"/>
            <a:ext cx="1488141" cy="954107"/>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AU" sz="1400" dirty="0" smtClean="0">
                <a:solidFill>
                  <a:schemeClr val="bg1">
                    <a:lumMod val="65000"/>
                  </a:schemeClr>
                </a:solidFill>
              </a:rPr>
              <a:t>The long-term goal that describes the net benefit to society</a:t>
            </a:r>
            <a:endParaRPr lang="en-US" sz="1400" dirty="0">
              <a:solidFill>
                <a:schemeClr val="bg1">
                  <a:lumMod val="65000"/>
                </a:schemeClr>
              </a:solidFill>
            </a:endParaRPr>
          </a:p>
        </p:txBody>
      </p:sp>
      <p:sp>
        <p:nvSpPr>
          <p:cNvPr id="13" name="TextBox 12"/>
          <p:cNvSpPr txBox="1"/>
          <p:nvPr/>
        </p:nvSpPr>
        <p:spPr>
          <a:xfrm>
            <a:off x="2228426" y="3232346"/>
            <a:ext cx="1488141" cy="738664"/>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Objectives can be constructed as a hierarchy</a:t>
            </a:r>
            <a:endParaRPr lang="en-US" sz="1400" dirty="0"/>
          </a:p>
        </p:txBody>
      </p:sp>
      <p:sp>
        <p:nvSpPr>
          <p:cNvPr id="12" name="TextBox 11"/>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14" name="TextBox 13"/>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15" name="TextBox 14"/>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16" name="TextBox 15"/>
          <p:cNvSpPr txBox="1"/>
          <p:nvPr/>
        </p:nvSpPr>
        <p:spPr>
          <a:xfrm>
            <a:off x="2218915" y="494129"/>
            <a:ext cx="1651229" cy="369332"/>
          </a:xfrm>
          <a:prstGeom prst="chevron">
            <a:avLst/>
          </a:prstGeom>
          <a:solidFill>
            <a:schemeClr val="accent1">
              <a:lumMod val="20000"/>
              <a:lumOff val="80000"/>
            </a:schemeClr>
          </a:solid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17" name="TextBox 16"/>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Top)">
                                      <p:cBhvr>
                                        <p:cTn id="7" dur="1000"/>
                                        <p:tgtEl>
                                          <p:spTgt spid="9"/>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lide(fromTop)">
                                      <p:cBhvr>
                                        <p:cTn id="10" dur="1000"/>
                                        <p:tgtEl>
                                          <p:spTgt spid="10"/>
                                        </p:tgtEl>
                                      </p:cBhvr>
                                    </p:animEffect>
                                  </p:childTnLst>
                                </p:cTn>
                              </p:par>
                              <p:par>
                                <p:cTn id="11" presetID="12" presetClass="entr" presetSubtype="1"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slide(fromTop)">
                                      <p:cBhvr>
                                        <p:cTn id="1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28426" y="883210"/>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intended results for the target stakeholders / beneficiaries</a:t>
            </a:r>
            <a:endParaRPr lang="en-US" sz="1400" dirty="0">
              <a:solidFill>
                <a:schemeClr val="bg1">
                  <a:lumMod val="65000"/>
                </a:schemeClr>
              </a:solidFill>
            </a:endParaRPr>
          </a:p>
        </p:txBody>
      </p:sp>
      <p:sp>
        <p:nvSpPr>
          <p:cNvPr id="10" name="TextBox 9"/>
          <p:cNvSpPr txBox="1"/>
          <p:nvPr/>
        </p:nvSpPr>
        <p:spPr>
          <a:xfrm>
            <a:off x="2228426" y="2055187"/>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Usually multiple objectives – often relating to each stakeholder group</a:t>
            </a:r>
            <a:endParaRPr lang="en-US" sz="1400" dirty="0">
              <a:solidFill>
                <a:schemeClr val="bg1">
                  <a:lumMod val="65000"/>
                </a:schemeClr>
              </a:solidFill>
            </a:endParaRPr>
          </a:p>
        </p:txBody>
      </p:sp>
      <p:sp>
        <p:nvSpPr>
          <p:cNvPr id="11" name="TextBox 10"/>
          <p:cNvSpPr txBox="1"/>
          <p:nvPr/>
        </p:nvSpPr>
        <p:spPr>
          <a:xfrm>
            <a:off x="721597" y="870331"/>
            <a:ext cx="1488141" cy="954107"/>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AU" sz="1400" dirty="0" smtClean="0">
                <a:solidFill>
                  <a:schemeClr val="bg1">
                    <a:lumMod val="65000"/>
                  </a:schemeClr>
                </a:solidFill>
              </a:rPr>
              <a:t>The long-term goal that describes the net benefit to society</a:t>
            </a:r>
            <a:endParaRPr lang="en-US" sz="1400" dirty="0">
              <a:solidFill>
                <a:schemeClr val="bg1">
                  <a:lumMod val="65000"/>
                </a:schemeClr>
              </a:solidFill>
            </a:endParaRPr>
          </a:p>
        </p:txBody>
      </p:sp>
      <p:sp>
        <p:nvSpPr>
          <p:cNvPr id="13" name="TextBox 12"/>
          <p:cNvSpPr txBox="1"/>
          <p:nvPr/>
        </p:nvSpPr>
        <p:spPr>
          <a:xfrm>
            <a:off x="2228426" y="3232346"/>
            <a:ext cx="1488141" cy="738664"/>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Objectives can be constructed as a hierarchy</a:t>
            </a:r>
            <a:endParaRPr lang="en-US" sz="1400" dirty="0">
              <a:solidFill>
                <a:schemeClr val="bg1">
                  <a:lumMod val="65000"/>
                </a:schemeClr>
              </a:solidFill>
            </a:endParaRPr>
          </a:p>
        </p:txBody>
      </p:sp>
      <p:sp>
        <p:nvSpPr>
          <p:cNvPr id="12" name="TextBox 11"/>
          <p:cNvSpPr txBox="1"/>
          <p:nvPr/>
        </p:nvSpPr>
        <p:spPr>
          <a:xfrm>
            <a:off x="3726300" y="889741"/>
            <a:ext cx="1488141" cy="1600438"/>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The metrics used to summarise the output from the activities undertaken to achieve each objective</a:t>
            </a:r>
            <a:endParaRPr lang="en-US" sz="1400" dirty="0"/>
          </a:p>
        </p:txBody>
      </p:sp>
      <p:sp>
        <p:nvSpPr>
          <p:cNvPr id="14" name="TextBox 13"/>
          <p:cNvSpPr txBox="1"/>
          <p:nvPr/>
        </p:nvSpPr>
        <p:spPr>
          <a:xfrm>
            <a:off x="3726300" y="2509535"/>
            <a:ext cx="1488141" cy="523220"/>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Outputs linked to each objective</a:t>
            </a:r>
            <a:endParaRPr lang="en-US" sz="1400" dirty="0"/>
          </a:p>
        </p:txBody>
      </p:sp>
      <p:sp>
        <p:nvSpPr>
          <p:cNvPr id="15" name="TextBox 14"/>
          <p:cNvSpPr txBox="1"/>
          <p:nvPr/>
        </p:nvSpPr>
        <p:spPr>
          <a:xfrm>
            <a:off x="3726300" y="3045112"/>
            <a:ext cx="1488141" cy="738664"/>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Outputs can be constructed as a hierarchy</a:t>
            </a:r>
            <a:endParaRPr lang="en-US" sz="1400" dirty="0"/>
          </a:p>
        </p:txBody>
      </p:sp>
      <p:sp>
        <p:nvSpPr>
          <p:cNvPr id="16" name="TextBox 15"/>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17" name="TextBox 16"/>
          <p:cNvSpPr txBox="1"/>
          <p:nvPr/>
        </p:nvSpPr>
        <p:spPr>
          <a:xfrm>
            <a:off x="3693829" y="494128"/>
            <a:ext cx="1672556" cy="369332"/>
          </a:xfrm>
          <a:prstGeom prst="chevron">
            <a:avLst/>
          </a:prstGeom>
          <a:solidFill>
            <a:schemeClr val="accent1">
              <a:lumMod val="20000"/>
              <a:lumOff val="80000"/>
            </a:schemeClr>
          </a:solid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18" name="TextBox 17"/>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19" name="TextBox 18"/>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20" name="TextBox 19"/>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lide(fromTop)">
                                      <p:cBhvr>
                                        <p:cTn id="7" dur="1000"/>
                                        <p:tgtEl>
                                          <p:spTgt spid="12"/>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lide(fromTop)">
                                      <p:cBhvr>
                                        <p:cTn id="10" dur="1000"/>
                                        <p:tgtEl>
                                          <p:spTgt spid="14"/>
                                        </p:tgtEl>
                                      </p:cBhvr>
                                    </p:animEffect>
                                  </p:childTnLst>
                                </p:cTn>
                              </p:par>
                              <p:par>
                                <p:cTn id="11" presetID="12" presetClass="entr" presetSubtype="1"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slide(fromTop)">
                                      <p:cBhvr>
                                        <p:cTn id="13"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28426" y="883210"/>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intended results for the target stakeholders / beneficiaries</a:t>
            </a:r>
            <a:endParaRPr lang="en-US" sz="1400" dirty="0">
              <a:solidFill>
                <a:schemeClr val="bg1">
                  <a:lumMod val="65000"/>
                </a:schemeClr>
              </a:solidFill>
            </a:endParaRPr>
          </a:p>
        </p:txBody>
      </p:sp>
      <p:sp>
        <p:nvSpPr>
          <p:cNvPr id="10" name="TextBox 9"/>
          <p:cNvSpPr txBox="1"/>
          <p:nvPr/>
        </p:nvSpPr>
        <p:spPr>
          <a:xfrm>
            <a:off x="2228426" y="2055187"/>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Usually multiple objectives – often relating to each stakeholder group</a:t>
            </a:r>
            <a:endParaRPr lang="en-US" sz="1400" dirty="0">
              <a:solidFill>
                <a:schemeClr val="bg1">
                  <a:lumMod val="65000"/>
                </a:schemeClr>
              </a:solidFill>
            </a:endParaRPr>
          </a:p>
        </p:txBody>
      </p:sp>
      <p:sp>
        <p:nvSpPr>
          <p:cNvPr id="11" name="TextBox 10"/>
          <p:cNvSpPr txBox="1"/>
          <p:nvPr/>
        </p:nvSpPr>
        <p:spPr>
          <a:xfrm>
            <a:off x="721597" y="870331"/>
            <a:ext cx="1488141" cy="954107"/>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AU" sz="1400" dirty="0" smtClean="0">
                <a:solidFill>
                  <a:schemeClr val="bg1">
                    <a:lumMod val="65000"/>
                  </a:schemeClr>
                </a:solidFill>
              </a:rPr>
              <a:t>The long-term goal that describes the net benefit to society</a:t>
            </a:r>
            <a:endParaRPr lang="en-US" sz="1400" dirty="0">
              <a:solidFill>
                <a:schemeClr val="bg1">
                  <a:lumMod val="65000"/>
                </a:schemeClr>
              </a:solidFill>
            </a:endParaRPr>
          </a:p>
        </p:txBody>
      </p:sp>
      <p:sp>
        <p:nvSpPr>
          <p:cNvPr id="13" name="TextBox 12"/>
          <p:cNvSpPr txBox="1"/>
          <p:nvPr/>
        </p:nvSpPr>
        <p:spPr>
          <a:xfrm>
            <a:off x="2228426" y="3232346"/>
            <a:ext cx="1488141" cy="738664"/>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Objectives can be constructed as a hierarchy</a:t>
            </a:r>
            <a:endParaRPr lang="en-US" sz="1400" dirty="0">
              <a:solidFill>
                <a:schemeClr val="bg1">
                  <a:lumMod val="65000"/>
                </a:schemeClr>
              </a:solidFill>
            </a:endParaRPr>
          </a:p>
        </p:txBody>
      </p:sp>
      <p:sp>
        <p:nvSpPr>
          <p:cNvPr id="12" name="TextBox 11"/>
          <p:cNvSpPr txBox="1"/>
          <p:nvPr/>
        </p:nvSpPr>
        <p:spPr>
          <a:xfrm>
            <a:off x="3726300" y="889741"/>
            <a:ext cx="1488141" cy="1600438"/>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metrics used to summarise the output from the activities undertaken to achieve each objective</a:t>
            </a:r>
            <a:endParaRPr lang="en-US" sz="1400" dirty="0">
              <a:solidFill>
                <a:schemeClr val="bg1">
                  <a:lumMod val="65000"/>
                </a:schemeClr>
              </a:solidFill>
            </a:endParaRPr>
          </a:p>
        </p:txBody>
      </p:sp>
      <p:sp>
        <p:nvSpPr>
          <p:cNvPr id="14" name="TextBox 13"/>
          <p:cNvSpPr txBox="1"/>
          <p:nvPr/>
        </p:nvSpPr>
        <p:spPr>
          <a:xfrm>
            <a:off x="3726300" y="2509535"/>
            <a:ext cx="1488141" cy="52322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Outputs linked to each objective</a:t>
            </a:r>
            <a:endParaRPr lang="en-US" sz="1400" dirty="0">
              <a:solidFill>
                <a:schemeClr val="bg1">
                  <a:lumMod val="65000"/>
                </a:schemeClr>
              </a:solidFill>
            </a:endParaRPr>
          </a:p>
        </p:txBody>
      </p:sp>
      <p:sp>
        <p:nvSpPr>
          <p:cNvPr id="15" name="TextBox 14"/>
          <p:cNvSpPr txBox="1"/>
          <p:nvPr/>
        </p:nvSpPr>
        <p:spPr>
          <a:xfrm>
            <a:off x="3726300" y="3045112"/>
            <a:ext cx="1488141" cy="738664"/>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Outputs can be constructed as a hierarchy</a:t>
            </a:r>
            <a:endParaRPr lang="en-US" sz="1400" dirty="0">
              <a:solidFill>
                <a:schemeClr val="bg1">
                  <a:lumMod val="65000"/>
                </a:schemeClr>
              </a:solidFill>
            </a:endParaRPr>
          </a:p>
        </p:txBody>
      </p:sp>
      <p:sp>
        <p:nvSpPr>
          <p:cNvPr id="16" name="TextBox 15"/>
          <p:cNvSpPr txBox="1"/>
          <p:nvPr/>
        </p:nvSpPr>
        <p:spPr>
          <a:xfrm>
            <a:off x="5228529" y="889739"/>
            <a:ext cx="1488141" cy="954107"/>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The activities undertaken to achieve each objective</a:t>
            </a:r>
            <a:endParaRPr lang="en-US" sz="1400" dirty="0"/>
          </a:p>
        </p:txBody>
      </p:sp>
      <p:sp>
        <p:nvSpPr>
          <p:cNvPr id="17" name="TextBox 16"/>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18" name="TextBox 17"/>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19" name="TextBox 18"/>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20" name="TextBox 19"/>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21" name="TextBox 20"/>
          <p:cNvSpPr txBox="1"/>
          <p:nvPr/>
        </p:nvSpPr>
        <p:spPr>
          <a:xfrm>
            <a:off x="5185645" y="491981"/>
            <a:ext cx="1707279" cy="369332"/>
          </a:xfrm>
          <a:prstGeom prst="chevron">
            <a:avLst/>
          </a:prstGeom>
          <a:solidFill>
            <a:schemeClr val="accent1">
              <a:lumMod val="20000"/>
              <a:lumOff val="80000"/>
            </a:schemeClr>
          </a:solid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lide(fromTop)">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normAutofit/>
          </a:bodyPr>
          <a:lstStyle/>
          <a:p>
            <a:r>
              <a:rPr lang="en-AU" sz="3200" cap="small" spc="0" dirty="0" smtClean="0"/>
              <a:t>Why measure and evaluate Social Impact?</a:t>
            </a:r>
            <a:endParaRPr lang="en-AU" sz="3200" cap="small" spc="0" dirty="0"/>
          </a:p>
        </p:txBody>
      </p:sp>
      <p:sp>
        <p:nvSpPr>
          <p:cNvPr id="3" name="Content Placeholder 2"/>
          <p:cNvSpPr>
            <a:spLocks noGrp="1"/>
          </p:cNvSpPr>
          <p:nvPr>
            <p:ph idx="1"/>
          </p:nvPr>
        </p:nvSpPr>
        <p:spPr>
          <a:xfrm>
            <a:off x="1038578" y="1600200"/>
            <a:ext cx="7819702" cy="4604657"/>
          </a:xfrm>
        </p:spPr>
        <p:txBody>
          <a:bodyPr>
            <a:normAutofit fontScale="85000" lnSpcReduction="20000"/>
          </a:bodyPr>
          <a:lstStyle/>
          <a:p>
            <a:pPr>
              <a:spcAft>
                <a:spcPts val="1200"/>
              </a:spcAft>
              <a:buNone/>
            </a:pPr>
            <a:r>
              <a:rPr lang="en-AU" b="1" dirty="0" smtClean="0"/>
              <a:t>Not –for-profit organisations:</a:t>
            </a:r>
          </a:p>
          <a:p>
            <a:pPr>
              <a:spcAft>
                <a:spcPts val="1200"/>
              </a:spcAft>
            </a:pPr>
            <a:r>
              <a:rPr lang="en-AU" dirty="0" smtClean="0"/>
              <a:t>Improve organisational performance – a learning organisation</a:t>
            </a:r>
          </a:p>
          <a:p>
            <a:pPr>
              <a:spcAft>
                <a:spcPts val="1200"/>
              </a:spcAft>
            </a:pPr>
            <a:r>
              <a:rPr lang="en-AU" dirty="0" smtClean="0"/>
              <a:t>Assess relationship between mission and activities</a:t>
            </a:r>
          </a:p>
          <a:p>
            <a:pPr>
              <a:spcAft>
                <a:spcPts val="1200"/>
              </a:spcAft>
            </a:pPr>
            <a:r>
              <a:rPr lang="en-AU" dirty="0" smtClean="0"/>
              <a:t>Ensure scarce resources are being used to most effect</a:t>
            </a:r>
          </a:p>
          <a:p>
            <a:pPr>
              <a:spcAft>
                <a:spcPts val="1200"/>
              </a:spcAft>
            </a:pPr>
            <a:r>
              <a:rPr lang="en-AU" dirty="0" smtClean="0"/>
              <a:t>Engage with diverse stakeholders</a:t>
            </a:r>
          </a:p>
          <a:p>
            <a:pPr>
              <a:spcAft>
                <a:spcPts val="1200"/>
              </a:spcAft>
            </a:pPr>
            <a:r>
              <a:rPr lang="en-AU" dirty="0" smtClean="0"/>
              <a:t>Increase accountability and maintain public trust</a:t>
            </a:r>
          </a:p>
          <a:p>
            <a:pPr>
              <a:spcAft>
                <a:spcPts val="1200"/>
              </a:spcAft>
            </a:pPr>
            <a:r>
              <a:rPr lang="en-AU" dirty="0" smtClean="0"/>
              <a:t>Raise public profile – reputational value</a:t>
            </a:r>
          </a:p>
          <a:p>
            <a:pPr>
              <a:spcAft>
                <a:spcPts val="1200"/>
              </a:spcAft>
            </a:pPr>
            <a:r>
              <a:rPr lang="en-AU" dirty="0" smtClean="0"/>
              <a:t>Exhibit to benefactors the social impact related to their “investment” – including volunteers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228426" y="883210"/>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intended results for the target stakeholders / beneficiaries</a:t>
            </a:r>
            <a:endParaRPr lang="en-US" sz="1400" dirty="0">
              <a:solidFill>
                <a:schemeClr val="bg1">
                  <a:lumMod val="65000"/>
                </a:schemeClr>
              </a:solidFill>
            </a:endParaRPr>
          </a:p>
        </p:txBody>
      </p:sp>
      <p:sp>
        <p:nvSpPr>
          <p:cNvPr id="10" name="TextBox 9"/>
          <p:cNvSpPr txBox="1"/>
          <p:nvPr/>
        </p:nvSpPr>
        <p:spPr>
          <a:xfrm>
            <a:off x="2228426" y="2055187"/>
            <a:ext cx="1488141" cy="1169551"/>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Usually multiple objectives – often relating to each stakeholder group</a:t>
            </a:r>
            <a:endParaRPr lang="en-US" sz="1400" dirty="0">
              <a:solidFill>
                <a:schemeClr val="bg1">
                  <a:lumMod val="65000"/>
                </a:schemeClr>
              </a:solidFill>
            </a:endParaRPr>
          </a:p>
        </p:txBody>
      </p:sp>
      <p:sp>
        <p:nvSpPr>
          <p:cNvPr id="11" name="TextBox 10"/>
          <p:cNvSpPr txBox="1"/>
          <p:nvPr/>
        </p:nvSpPr>
        <p:spPr>
          <a:xfrm>
            <a:off x="721597" y="870331"/>
            <a:ext cx="1488141" cy="954107"/>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AU" sz="1400" dirty="0" smtClean="0">
                <a:solidFill>
                  <a:schemeClr val="bg1">
                    <a:lumMod val="65000"/>
                  </a:schemeClr>
                </a:solidFill>
              </a:rPr>
              <a:t>The long-term goal that describes the net benefit to society</a:t>
            </a:r>
            <a:endParaRPr lang="en-US" sz="1400" dirty="0">
              <a:solidFill>
                <a:schemeClr val="bg1">
                  <a:lumMod val="65000"/>
                </a:schemeClr>
              </a:solidFill>
            </a:endParaRPr>
          </a:p>
        </p:txBody>
      </p:sp>
      <p:sp>
        <p:nvSpPr>
          <p:cNvPr id="13" name="TextBox 12"/>
          <p:cNvSpPr txBox="1"/>
          <p:nvPr/>
        </p:nvSpPr>
        <p:spPr>
          <a:xfrm>
            <a:off x="2228426" y="3232346"/>
            <a:ext cx="1488141" cy="738664"/>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Objectives can be constructed as a hierarchy</a:t>
            </a:r>
            <a:endParaRPr lang="en-US" sz="1400" dirty="0">
              <a:solidFill>
                <a:schemeClr val="bg1">
                  <a:lumMod val="65000"/>
                </a:schemeClr>
              </a:solidFill>
            </a:endParaRPr>
          </a:p>
        </p:txBody>
      </p:sp>
      <p:sp>
        <p:nvSpPr>
          <p:cNvPr id="12" name="TextBox 11"/>
          <p:cNvSpPr txBox="1"/>
          <p:nvPr/>
        </p:nvSpPr>
        <p:spPr>
          <a:xfrm>
            <a:off x="3726300" y="889741"/>
            <a:ext cx="1488141" cy="1600438"/>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metrics used to summarise the output from the activities undertaken to achieve each objective</a:t>
            </a:r>
            <a:endParaRPr lang="en-US" sz="1400" dirty="0">
              <a:solidFill>
                <a:schemeClr val="bg1">
                  <a:lumMod val="65000"/>
                </a:schemeClr>
              </a:solidFill>
            </a:endParaRPr>
          </a:p>
        </p:txBody>
      </p:sp>
      <p:sp>
        <p:nvSpPr>
          <p:cNvPr id="14" name="TextBox 13"/>
          <p:cNvSpPr txBox="1"/>
          <p:nvPr/>
        </p:nvSpPr>
        <p:spPr>
          <a:xfrm>
            <a:off x="3726300" y="2509535"/>
            <a:ext cx="1488141" cy="523220"/>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Outputs linked to each objective</a:t>
            </a:r>
            <a:endParaRPr lang="en-US" sz="1400" dirty="0">
              <a:solidFill>
                <a:schemeClr val="bg1">
                  <a:lumMod val="65000"/>
                </a:schemeClr>
              </a:solidFill>
            </a:endParaRPr>
          </a:p>
        </p:txBody>
      </p:sp>
      <p:sp>
        <p:nvSpPr>
          <p:cNvPr id="15" name="TextBox 14"/>
          <p:cNvSpPr txBox="1"/>
          <p:nvPr/>
        </p:nvSpPr>
        <p:spPr>
          <a:xfrm>
            <a:off x="3726300" y="3045112"/>
            <a:ext cx="1488141" cy="738664"/>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Outputs can be constructed as a hierarchy</a:t>
            </a:r>
            <a:endParaRPr lang="en-US" sz="1400" dirty="0">
              <a:solidFill>
                <a:schemeClr val="bg1">
                  <a:lumMod val="65000"/>
                </a:schemeClr>
              </a:solidFill>
            </a:endParaRPr>
          </a:p>
        </p:txBody>
      </p:sp>
      <p:sp>
        <p:nvSpPr>
          <p:cNvPr id="16" name="TextBox 15"/>
          <p:cNvSpPr txBox="1"/>
          <p:nvPr/>
        </p:nvSpPr>
        <p:spPr>
          <a:xfrm>
            <a:off x="5228529" y="889739"/>
            <a:ext cx="1488141" cy="954107"/>
          </a:xfrm>
          <a:prstGeom prst="rect">
            <a:avLst/>
          </a:prstGeom>
          <a:solidFill>
            <a:schemeClr val="bg1">
              <a:lumMod val="95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solidFill>
                  <a:schemeClr val="bg1">
                    <a:lumMod val="65000"/>
                  </a:schemeClr>
                </a:solidFill>
              </a:rPr>
              <a:t>The activities undertaken to achieve each objective</a:t>
            </a:r>
            <a:endParaRPr lang="en-US" sz="1400" dirty="0">
              <a:solidFill>
                <a:schemeClr val="bg1">
                  <a:lumMod val="65000"/>
                </a:schemeClr>
              </a:solidFill>
            </a:endParaRPr>
          </a:p>
        </p:txBody>
      </p:sp>
      <p:sp>
        <p:nvSpPr>
          <p:cNvPr id="17" name="TextBox 16"/>
          <p:cNvSpPr txBox="1"/>
          <p:nvPr/>
        </p:nvSpPr>
        <p:spPr>
          <a:xfrm>
            <a:off x="6726418" y="872320"/>
            <a:ext cx="1488141" cy="1384995"/>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The resources required to undertake the activities to achieve each of the objectives </a:t>
            </a:r>
            <a:endParaRPr lang="en-US" sz="1400" dirty="0"/>
          </a:p>
        </p:txBody>
      </p:sp>
      <p:sp>
        <p:nvSpPr>
          <p:cNvPr id="18" name="TextBox 17"/>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19" name="TextBox 18"/>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20" name="TextBox 19"/>
          <p:cNvSpPr txBox="1"/>
          <p:nvPr/>
        </p:nvSpPr>
        <p:spPr>
          <a:xfrm>
            <a:off x="6709382" y="492012"/>
            <a:ext cx="1669443" cy="369332"/>
          </a:xfrm>
          <a:prstGeom prst="chevron">
            <a:avLst/>
          </a:prstGeom>
          <a:solidFill>
            <a:schemeClr val="accent1">
              <a:lumMod val="20000"/>
              <a:lumOff val="80000"/>
            </a:schemeClr>
          </a:solid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21" name="TextBox 20"/>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22" name="TextBox 21"/>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1"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Top)">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xit" presetSubtype="1" fill="hold" grpId="0" nodeType="clickEffect">
                                  <p:stCondLst>
                                    <p:cond delay="0"/>
                                  </p:stCondLst>
                                  <p:childTnLst>
                                    <p:animEffect transition="out" filter="slide(fromTop)">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12" presetClass="exit" presetSubtype="1" fill="hold" grpId="0" nodeType="withEffect">
                                  <p:stCondLst>
                                    <p:cond delay="0"/>
                                  </p:stCondLst>
                                  <p:childTnLst>
                                    <p:animEffect transition="out" filter="slide(fromTop)">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par>
                                <p:cTn id="16" presetID="12" presetClass="exit" presetSubtype="1" fill="hold" grpId="0" nodeType="withEffect">
                                  <p:stCondLst>
                                    <p:cond delay="0"/>
                                  </p:stCondLst>
                                  <p:childTnLst>
                                    <p:animEffect transition="out" filter="slide(fromTop)">
                                      <p:cBhvr>
                                        <p:cTn id="17" dur="500"/>
                                        <p:tgtEl>
                                          <p:spTgt spid="11"/>
                                        </p:tgtEl>
                                      </p:cBhvr>
                                    </p:animEffect>
                                    <p:set>
                                      <p:cBhvr>
                                        <p:cTn id="18" dur="1" fill="hold">
                                          <p:stCondLst>
                                            <p:cond delay="499"/>
                                          </p:stCondLst>
                                        </p:cTn>
                                        <p:tgtEl>
                                          <p:spTgt spid="11"/>
                                        </p:tgtEl>
                                        <p:attrNameLst>
                                          <p:attrName>style.visibility</p:attrName>
                                        </p:attrNameLst>
                                      </p:cBhvr>
                                      <p:to>
                                        <p:strVal val="hidden"/>
                                      </p:to>
                                    </p:set>
                                  </p:childTnLst>
                                </p:cTn>
                              </p:par>
                              <p:par>
                                <p:cTn id="19" presetID="12" presetClass="exit" presetSubtype="1" fill="hold" grpId="0" nodeType="withEffect">
                                  <p:stCondLst>
                                    <p:cond delay="0"/>
                                  </p:stCondLst>
                                  <p:childTnLst>
                                    <p:animEffect transition="out" filter="slide(fromTop)">
                                      <p:cBhvr>
                                        <p:cTn id="20" dur="500"/>
                                        <p:tgtEl>
                                          <p:spTgt spid="13"/>
                                        </p:tgtEl>
                                      </p:cBhvr>
                                    </p:animEffect>
                                    <p:set>
                                      <p:cBhvr>
                                        <p:cTn id="21" dur="1" fill="hold">
                                          <p:stCondLst>
                                            <p:cond delay="499"/>
                                          </p:stCondLst>
                                        </p:cTn>
                                        <p:tgtEl>
                                          <p:spTgt spid="13"/>
                                        </p:tgtEl>
                                        <p:attrNameLst>
                                          <p:attrName>style.visibility</p:attrName>
                                        </p:attrNameLst>
                                      </p:cBhvr>
                                      <p:to>
                                        <p:strVal val="hidden"/>
                                      </p:to>
                                    </p:set>
                                  </p:childTnLst>
                                </p:cTn>
                              </p:par>
                              <p:par>
                                <p:cTn id="22" presetID="12" presetClass="exit" presetSubtype="1" fill="hold" grpId="0" nodeType="withEffect">
                                  <p:stCondLst>
                                    <p:cond delay="0"/>
                                  </p:stCondLst>
                                  <p:childTnLst>
                                    <p:animEffect transition="out" filter="slide(fromTop)">
                                      <p:cBhvr>
                                        <p:cTn id="23" dur="500"/>
                                        <p:tgtEl>
                                          <p:spTgt spid="12"/>
                                        </p:tgtEl>
                                      </p:cBhvr>
                                    </p:animEffect>
                                    <p:set>
                                      <p:cBhvr>
                                        <p:cTn id="24" dur="1" fill="hold">
                                          <p:stCondLst>
                                            <p:cond delay="499"/>
                                          </p:stCondLst>
                                        </p:cTn>
                                        <p:tgtEl>
                                          <p:spTgt spid="12"/>
                                        </p:tgtEl>
                                        <p:attrNameLst>
                                          <p:attrName>style.visibility</p:attrName>
                                        </p:attrNameLst>
                                      </p:cBhvr>
                                      <p:to>
                                        <p:strVal val="hidden"/>
                                      </p:to>
                                    </p:set>
                                  </p:childTnLst>
                                </p:cTn>
                              </p:par>
                              <p:par>
                                <p:cTn id="25" presetID="12" presetClass="exit" presetSubtype="1" fill="hold" grpId="0" nodeType="withEffect">
                                  <p:stCondLst>
                                    <p:cond delay="0"/>
                                  </p:stCondLst>
                                  <p:childTnLst>
                                    <p:animEffect transition="out" filter="slide(fromTop)">
                                      <p:cBhvr>
                                        <p:cTn id="26" dur="500"/>
                                        <p:tgtEl>
                                          <p:spTgt spid="14"/>
                                        </p:tgtEl>
                                      </p:cBhvr>
                                    </p:animEffect>
                                    <p:set>
                                      <p:cBhvr>
                                        <p:cTn id="27" dur="1" fill="hold">
                                          <p:stCondLst>
                                            <p:cond delay="499"/>
                                          </p:stCondLst>
                                        </p:cTn>
                                        <p:tgtEl>
                                          <p:spTgt spid="14"/>
                                        </p:tgtEl>
                                        <p:attrNameLst>
                                          <p:attrName>style.visibility</p:attrName>
                                        </p:attrNameLst>
                                      </p:cBhvr>
                                      <p:to>
                                        <p:strVal val="hidden"/>
                                      </p:to>
                                    </p:set>
                                  </p:childTnLst>
                                </p:cTn>
                              </p:par>
                              <p:par>
                                <p:cTn id="28" presetID="12" presetClass="exit" presetSubtype="1" fill="hold" grpId="0" nodeType="withEffect">
                                  <p:stCondLst>
                                    <p:cond delay="0"/>
                                  </p:stCondLst>
                                  <p:childTnLst>
                                    <p:animEffect transition="out" filter="slide(fromTop)">
                                      <p:cBhvr>
                                        <p:cTn id="29" dur="500"/>
                                        <p:tgtEl>
                                          <p:spTgt spid="15"/>
                                        </p:tgtEl>
                                      </p:cBhvr>
                                    </p:animEffect>
                                    <p:set>
                                      <p:cBhvr>
                                        <p:cTn id="30" dur="1" fill="hold">
                                          <p:stCondLst>
                                            <p:cond delay="499"/>
                                          </p:stCondLst>
                                        </p:cTn>
                                        <p:tgtEl>
                                          <p:spTgt spid="15"/>
                                        </p:tgtEl>
                                        <p:attrNameLst>
                                          <p:attrName>style.visibility</p:attrName>
                                        </p:attrNameLst>
                                      </p:cBhvr>
                                      <p:to>
                                        <p:strVal val="hidden"/>
                                      </p:to>
                                    </p:set>
                                  </p:childTnLst>
                                </p:cTn>
                              </p:par>
                              <p:par>
                                <p:cTn id="31" presetID="12" presetClass="exit" presetSubtype="1" fill="hold" grpId="0" nodeType="withEffect">
                                  <p:stCondLst>
                                    <p:cond delay="0"/>
                                  </p:stCondLst>
                                  <p:childTnLst>
                                    <p:animEffect transition="out" filter="slide(fromTop)">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par>
                                <p:cTn id="34" presetID="12" presetClass="exit" presetSubtype="1" fill="hold" grpId="0" nodeType="withEffect">
                                  <p:stCondLst>
                                    <p:cond delay="0"/>
                                  </p:stCondLst>
                                  <p:childTnLst>
                                    <p:animEffect transition="out" filter="slide(fromTop)">
                                      <p:cBhvr>
                                        <p:cTn id="35" dur="500"/>
                                        <p:tgtEl>
                                          <p:spTgt spid="17"/>
                                        </p:tgtEl>
                                      </p:cBhvr>
                                    </p:animEffect>
                                    <p:set>
                                      <p:cBhvr>
                                        <p:cTn id="36"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2" grpId="0" animBg="1"/>
      <p:bldP spid="14" grpId="0" animBg="1"/>
      <p:bldP spid="15" grpId="0" animBg="1"/>
      <p:bldP spid="16" grpId="0" animBg="1"/>
      <p:bldP spid="17" grpId="0" animBg="1"/>
      <p:bldP spid="1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52120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p:nvGrpSpPr>
        <p:grpSpPr>
          <a:xfrm>
            <a:off x="547075" y="3098778"/>
            <a:ext cx="7656490" cy="380820"/>
            <a:chOff x="547075" y="3098778"/>
            <a:chExt cx="7656490" cy="380820"/>
          </a:xfrm>
        </p:grpSpPr>
        <p:sp>
          <p:nvSpPr>
            <p:cNvPr id="4" name="TextBox 3"/>
            <p:cNvSpPr txBox="1"/>
            <p:nvPr/>
          </p:nvSpPr>
          <p:spPr>
            <a:xfrm rot="10800000">
              <a:off x="547075" y="3098778"/>
              <a:ext cx="166843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6" name="TextBox 5"/>
            <p:cNvSpPr txBox="1"/>
            <p:nvPr/>
          </p:nvSpPr>
          <p:spPr>
            <a:xfrm rot="10800000">
              <a:off x="3518569" y="310397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8" name="TextBox 7"/>
            <p:cNvSpPr txBox="1"/>
            <p:nvPr/>
          </p:nvSpPr>
          <p:spPr>
            <a:xfrm rot="10800000">
              <a:off x="6534122" y="310186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18" name="TextBox 17"/>
            <p:cNvSpPr txBox="1"/>
            <p:nvPr/>
          </p:nvSpPr>
          <p:spPr>
            <a:xfrm>
              <a:off x="652258" y="3102889"/>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Impact</a:t>
              </a:r>
              <a:endParaRPr lang="en-US" b="1" dirty="0"/>
            </a:p>
          </p:txBody>
        </p:sp>
        <p:sp>
          <p:nvSpPr>
            <p:cNvPr id="19" name="TextBox 18"/>
            <p:cNvSpPr txBox="1"/>
            <p:nvPr/>
          </p:nvSpPr>
          <p:spPr>
            <a:xfrm>
              <a:off x="2144074"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Outcomes</a:t>
              </a:r>
              <a:endParaRPr lang="en-US" b="1" dirty="0"/>
            </a:p>
          </p:txBody>
        </p:sp>
        <p:sp>
          <p:nvSpPr>
            <p:cNvPr id="20" name="TextBox 19"/>
            <p:cNvSpPr txBox="1"/>
            <p:nvPr/>
          </p:nvSpPr>
          <p:spPr>
            <a:xfrm>
              <a:off x="3638038"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21" name="TextBox 20"/>
            <p:cNvSpPr txBox="1"/>
            <p:nvPr/>
          </p:nvSpPr>
          <p:spPr>
            <a:xfrm>
              <a:off x="5129854" y="3108118"/>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Process</a:t>
              </a:r>
              <a:endParaRPr lang="en-US" b="1" dirty="0"/>
            </a:p>
          </p:txBody>
        </p:sp>
        <p:sp>
          <p:nvSpPr>
            <p:cNvPr id="22" name="TextBox 21"/>
            <p:cNvSpPr txBox="1"/>
            <p:nvPr/>
          </p:nvSpPr>
          <p:spPr>
            <a:xfrm>
              <a:off x="6634541" y="3105972"/>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32" name="TextBox 31"/>
            <p:cNvSpPr txBox="1"/>
            <p:nvPr/>
          </p:nvSpPr>
          <p:spPr>
            <a:xfrm rot="10800000">
              <a:off x="2043655" y="310397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3" name="TextBox 32"/>
            <p:cNvSpPr txBox="1"/>
            <p:nvPr/>
          </p:nvSpPr>
          <p:spPr>
            <a:xfrm rot="10800000">
              <a:off x="5010385" y="310183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grpSp>
      <p:sp>
        <p:nvSpPr>
          <p:cNvPr id="34" name="TextBox 33"/>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35" name="TextBox 34"/>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36" name="TextBox 35"/>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37" name="TextBox 36"/>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38" name="TextBox 37"/>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
        <p:nvSpPr>
          <p:cNvPr id="39" name="Rectangle 38"/>
          <p:cNvSpPr/>
          <p:nvPr/>
        </p:nvSpPr>
        <p:spPr>
          <a:xfrm>
            <a:off x="370712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71321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2021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716280" y="875212"/>
            <a:ext cx="1486988"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slide(fromTop)">
                                      <p:cBhvr>
                                        <p:cTn id="7" dur="500"/>
                                        <p:tgtEl>
                                          <p:spTgt spid="28"/>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slide(fromTop)">
                                      <p:cBhvr>
                                        <p:cTn id="10" dur="500"/>
                                        <p:tgtEl>
                                          <p:spTgt spid="39"/>
                                        </p:tgtEl>
                                      </p:cBhvr>
                                    </p:animEffect>
                                  </p:childTnLst>
                                </p:cTn>
                              </p:par>
                              <p:par>
                                <p:cTn id="11" presetID="12" presetClass="entr" presetSubtype="1"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slide(fromTop)">
                                      <p:cBhvr>
                                        <p:cTn id="13" dur="500"/>
                                        <p:tgtEl>
                                          <p:spTgt spid="41"/>
                                        </p:tgtEl>
                                      </p:cBhvr>
                                    </p:animEffect>
                                  </p:childTnLst>
                                </p:cTn>
                              </p:par>
                              <p:par>
                                <p:cTn id="14" presetID="12" presetClass="entr" presetSubtype="1"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slide(fromTop)">
                                      <p:cBhvr>
                                        <p:cTn id="16" dur="500"/>
                                        <p:tgtEl>
                                          <p:spTgt spid="42"/>
                                        </p:tgtEl>
                                      </p:cBhvr>
                                    </p:animEffect>
                                  </p:childTnLst>
                                </p:cTn>
                              </p:par>
                              <p:par>
                                <p:cTn id="17" presetID="12" presetClass="entr" presetSubtype="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slide(fromTop)">
                                      <p:cBhvr>
                                        <p:cTn id="19" dur="500"/>
                                        <p:tgtEl>
                                          <p:spTgt spid="43"/>
                                        </p:tgtEl>
                                      </p:cBhvr>
                                    </p:animEffect>
                                  </p:childTnLst>
                                </p:cTn>
                              </p:par>
                            </p:childTnLst>
                          </p:cTn>
                        </p:par>
                        <p:par>
                          <p:cTn id="20" fill="hold">
                            <p:stCondLst>
                              <p:cond delay="500"/>
                            </p:stCondLst>
                            <p:childTnLst>
                              <p:par>
                                <p:cTn id="21" presetID="2" presetClass="entr" presetSubtype="2" fill="hold" nodeType="afterEffect">
                                  <p:stCondLst>
                                    <p:cond delay="0"/>
                                  </p:stCondLst>
                                  <p:childTnLst>
                                    <p:set>
                                      <p:cBhvr>
                                        <p:cTn id="22" dur="1" fill="hold">
                                          <p:stCondLst>
                                            <p:cond delay="0"/>
                                          </p:stCondLst>
                                        </p:cTn>
                                        <p:tgtEl>
                                          <p:spTgt spid="49"/>
                                        </p:tgtEl>
                                        <p:attrNameLst>
                                          <p:attrName>style.visibility</p:attrName>
                                        </p:attrNameLst>
                                      </p:cBhvr>
                                      <p:to>
                                        <p:strVal val="visible"/>
                                      </p:to>
                                    </p:set>
                                    <p:anim calcmode="lin" valueType="num">
                                      <p:cBhvr additive="base">
                                        <p:cTn id="23" dur="500" fill="hold"/>
                                        <p:tgtEl>
                                          <p:spTgt spid="49"/>
                                        </p:tgtEl>
                                        <p:attrNameLst>
                                          <p:attrName>ppt_x</p:attrName>
                                        </p:attrNameLst>
                                      </p:cBhvr>
                                      <p:tavLst>
                                        <p:tav tm="0">
                                          <p:val>
                                            <p:strVal val="1+#ppt_w/2"/>
                                          </p:val>
                                        </p:tav>
                                        <p:tav tm="100000">
                                          <p:val>
                                            <p:strVal val="#ppt_x"/>
                                          </p:val>
                                        </p:tav>
                                      </p:tavLst>
                                    </p:anim>
                                    <p:anim calcmode="lin" valueType="num">
                                      <p:cBhvr additive="base">
                                        <p:cTn id="24" dur="5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9" grpId="0" animBg="1"/>
      <p:bldP spid="41" grpId="0" animBg="1"/>
      <p:bldP spid="42" grpId="0" animBg="1"/>
      <p:bldP spid="4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p:cNvGrpSpPr/>
          <p:nvPr/>
        </p:nvGrpSpPr>
        <p:grpSpPr>
          <a:xfrm>
            <a:off x="730567" y="3485431"/>
            <a:ext cx="7488387" cy="747376"/>
            <a:chOff x="730567" y="3485431"/>
            <a:chExt cx="7488387" cy="747376"/>
          </a:xfrm>
        </p:grpSpPr>
        <p:sp>
          <p:nvSpPr>
            <p:cNvPr id="23" name="TextBox 22"/>
            <p:cNvSpPr txBox="1"/>
            <p:nvPr/>
          </p:nvSpPr>
          <p:spPr>
            <a:xfrm>
              <a:off x="730567" y="3494144"/>
              <a:ext cx="1488141" cy="523220"/>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Description and measurement </a:t>
              </a:r>
              <a:endParaRPr lang="en-US" sz="1400" dirty="0"/>
            </a:p>
          </p:txBody>
        </p:sp>
        <p:sp>
          <p:nvSpPr>
            <p:cNvPr id="13" name="TextBox 12"/>
            <p:cNvSpPr txBox="1"/>
            <p:nvPr/>
          </p:nvSpPr>
          <p:spPr>
            <a:xfrm>
              <a:off x="2219743" y="3494143"/>
              <a:ext cx="1488141" cy="738664"/>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Description and measurable targets</a:t>
              </a:r>
              <a:endParaRPr lang="en-US" sz="1400" dirty="0"/>
            </a:p>
          </p:txBody>
        </p:sp>
        <p:sp>
          <p:nvSpPr>
            <p:cNvPr id="25" name="TextBox 24"/>
            <p:cNvSpPr txBox="1"/>
            <p:nvPr/>
          </p:nvSpPr>
          <p:spPr>
            <a:xfrm>
              <a:off x="3717632" y="3489787"/>
              <a:ext cx="1488141" cy="523220"/>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Descriptions and metrics</a:t>
              </a:r>
              <a:endParaRPr lang="en-US" sz="1400" dirty="0"/>
            </a:p>
          </p:txBody>
        </p:sp>
        <p:sp>
          <p:nvSpPr>
            <p:cNvPr id="26" name="TextBox 25"/>
            <p:cNvSpPr txBox="1"/>
            <p:nvPr/>
          </p:nvSpPr>
          <p:spPr>
            <a:xfrm>
              <a:off x="5228584" y="3485431"/>
              <a:ext cx="1488141" cy="307777"/>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Descriptions</a:t>
              </a:r>
              <a:endParaRPr lang="en-US" sz="1400" dirty="0"/>
            </a:p>
          </p:txBody>
        </p:sp>
        <p:sp>
          <p:nvSpPr>
            <p:cNvPr id="27" name="TextBox 26"/>
            <p:cNvSpPr txBox="1"/>
            <p:nvPr/>
          </p:nvSpPr>
          <p:spPr>
            <a:xfrm>
              <a:off x="6730813" y="3485431"/>
              <a:ext cx="1488141" cy="523220"/>
            </a:xfrm>
            <a:prstGeom prst="rect">
              <a:avLst/>
            </a:prstGeom>
            <a:solidFill>
              <a:schemeClr val="accent1">
                <a:lumMod val="20000"/>
                <a:lumOff val="80000"/>
              </a:schemeClr>
            </a:solidFill>
            <a:ln>
              <a:noFill/>
            </a:ln>
            <a:effectLst/>
            <a:scene3d>
              <a:camera prst="orthographicFront">
                <a:rot lat="0" lon="0" rev="0"/>
              </a:camera>
              <a:lightRig rig="contrasting" dir="t">
                <a:rot lat="0" lon="0" rev="7800000"/>
              </a:lightRig>
            </a:scene3d>
            <a:sp3d>
              <a:bevelT w="139700" h="139700"/>
            </a:sp3d>
          </p:spPr>
          <p:txBody>
            <a:bodyPr wrap="square" rtlCol="0">
              <a:spAutoFit/>
            </a:bodyPr>
            <a:lstStyle/>
            <a:p>
              <a:r>
                <a:rPr lang="en-GB" sz="1400" dirty="0" smtClean="0"/>
                <a:t>Descriptions and metrics</a:t>
              </a:r>
              <a:endParaRPr lang="en-US" sz="1400" dirty="0"/>
            </a:p>
          </p:txBody>
        </p:sp>
      </p:grpSp>
      <p:sp>
        <p:nvSpPr>
          <p:cNvPr id="28" name="TextBox 27"/>
          <p:cNvSpPr txBox="1"/>
          <p:nvPr/>
        </p:nvSpPr>
        <p:spPr>
          <a:xfrm rot="10800000">
            <a:off x="547075" y="3098778"/>
            <a:ext cx="166843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29" name="TextBox 28"/>
          <p:cNvSpPr txBox="1"/>
          <p:nvPr/>
        </p:nvSpPr>
        <p:spPr>
          <a:xfrm rot="10800000">
            <a:off x="3518569" y="310397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0" name="TextBox 29"/>
          <p:cNvSpPr txBox="1"/>
          <p:nvPr/>
        </p:nvSpPr>
        <p:spPr>
          <a:xfrm rot="10800000">
            <a:off x="6534122" y="310186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1" name="TextBox 30"/>
          <p:cNvSpPr txBox="1"/>
          <p:nvPr/>
        </p:nvSpPr>
        <p:spPr>
          <a:xfrm>
            <a:off x="652258" y="3102889"/>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Impact</a:t>
            </a:r>
            <a:endParaRPr lang="en-US" b="1" dirty="0"/>
          </a:p>
        </p:txBody>
      </p:sp>
      <p:sp>
        <p:nvSpPr>
          <p:cNvPr id="32" name="TextBox 31"/>
          <p:cNvSpPr txBox="1"/>
          <p:nvPr/>
        </p:nvSpPr>
        <p:spPr>
          <a:xfrm>
            <a:off x="2144074"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Outcomes</a:t>
            </a:r>
            <a:endParaRPr lang="en-US" b="1" dirty="0"/>
          </a:p>
        </p:txBody>
      </p:sp>
      <p:sp>
        <p:nvSpPr>
          <p:cNvPr id="33" name="TextBox 32"/>
          <p:cNvSpPr txBox="1"/>
          <p:nvPr/>
        </p:nvSpPr>
        <p:spPr>
          <a:xfrm>
            <a:off x="3638038"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34" name="TextBox 33"/>
          <p:cNvSpPr txBox="1"/>
          <p:nvPr/>
        </p:nvSpPr>
        <p:spPr>
          <a:xfrm>
            <a:off x="5129854" y="3108118"/>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Process</a:t>
            </a:r>
            <a:endParaRPr lang="en-US" b="1" dirty="0"/>
          </a:p>
        </p:txBody>
      </p:sp>
      <p:sp>
        <p:nvSpPr>
          <p:cNvPr id="35" name="TextBox 34"/>
          <p:cNvSpPr txBox="1"/>
          <p:nvPr/>
        </p:nvSpPr>
        <p:spPr>
          <a:xfrm>
            <a:off x="6634541" y="3105972"/>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36" name="Rectangle 35"/>
          <p:cNvSpPr/>
          <p:nvPr/>
        </p:nvSpPr>
        <p:spPr>
          <a:xfrm>
            <a:off x="52120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rot="10800000">
            <a:off x="2043655" y="310397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8" name="TextBox 37"/>
          <p:cNvSpPr txBox="1"/>
          <p:nvPr/>
        </p:nvSpPr>
        <p:spPr>
          <a:xfrm rot="10800000">
            <a:off x="5010385" y="310183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9" name="TextBox 38"/>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40" name="TextBox 39"/>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41" name="TextBox 40"/>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42" name="TextBox 41"/>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43" name="TextBox 42"/>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
        <p:nvSpPr>
          <p:cNvPr id="44" name="Rectangle 43"/>
          <p:cNvSpPr/>
          <p:nvPr/>
        </p:nvSpPr>
        <p:spPr>
          <a:xfrm>
            <a:off x="370712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71321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2021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716280" y="875212"/>
            <a:ext cx="1486988"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slide(fromTop)">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xit" presetSubtype="1" fill="hold" nodeType="clickEffect">
                                  <p:stCondLst>
                                    <p:cond delay="0"/>
                                  </p:stCondLst>
                                  <p:childTnLst>
                                    <p:animEffect transition="out" filter="slide(fromTop)">
                                      <p:cBhvr>
                                        <p:cTn id="11" dur="500"/>
                                        <p:tgtEl>
                                          <p:spTgt spid="48"/>
                                        </p:tgtEl>
                                      </p:cBhvr>
                                    </p:animEffect>
                                    <p:set>
                                      <p:cBhvr>
                                        <p:cTn id="12"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3709851" y="3491057"/>
            <a:ext cx="4488485" cy="369332"/>
          </a:xfrm>
          <a:prstGeom prst="rect">
            <a:avLst/>
          </a:prstGeom>
          <a:solidFill>
            <a:schemeClr val="accent2"/>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AU" b="1" dirty="0" smtClean="0"/>
              <a:t>Efficiency</a:t>
            </a:r>
            <a:endParaRPr lang="en-US" b="1" dirty="0"/>
          </a:p>
        </p:txBody>
      </p:sp>
      <p:sp>
        <p:nvSpPr>
          <p:cNvPr id="29" name="TextBox 28"/>
          <p:cNvSpPr txBox="1"/>
          <p:nvPr/>
        </p:nvSpPr>
        <p:spPr>
          <a:xfrm>
            <a:off x="2220686" y="3865528"/>
            <a:ext cx="5986357" cy="369332"/>
          </a:xfrm>
          <a:prstGeom prst="rect">
            <a:avLst/>
          </a:prstGeom>
          <a:solidFill>
            <a:schemeClr val="accent1">
              <a:lumMod val="75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AU" b="1" dirty="0" smtClean="0"/>
              <a:t>Effectiveness</a:t>
            </a:r>
            <a:endParaRPr lang="en-US" b="1" dirty="0"/>
          </a:p>
        </p:txBody>
      </p:sp>
      <p:sp>
        <p:nvSpPr>
          <p:cNvPr id="30" name="TextBox 29"/>
          <p:cNvSpPr txBox="1"/>
          <p:nvPr/>
        </p:nvSpPr>
        <p:spPr>
          <a:xfrm>
            <a:off x="731520" y="4239997"/>
            <a:ext cx="7471169" cy="369332"/>
          </a:xfrm>
          <a:prstGeom prst="rect">
            <a:avLst/>
          </a:prstGeom>
          <a:solidFill>
            <a:schemeClr val="accent3">
              <a:lumMod val="75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AU" b="1" dirty="0" smtClean="0"/>
              <a:t>Impact</a:t>
            </a:r>
            <a:endParaRPr lang="en-US" b="1" dirty="0"/>
          </a:p>
        </p:txBody>
      </p:sp>
      <p:sp>
        <p:nvSpPr>
          <p:cNvPr id="23" name="TextBox 22"/>
          <p:cNvSpPr txBox="1"/>
          <p:nvPr/>
        </p:nvSpPr>
        <p:spPr>
          <a:xfrm rot="10800000">
            <a:off x="547075" y="3098778"/>
            <a:ext cx="166843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25" name="TextBox 24"/>
          <p:cNvSpPr txBox="1"/>
          <p:nvPr/>
        </p:nvSpPr>
        <p:spPr>
          <a:xfrm rot="10800000">
            <a:off x="3518569" y="310397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26" name="TextBox 25"/>
          <p:cNvSpPr txBox="1"/>
          <p:nvPr/>
        </p:nvSpPr>
        <p:spPr>
          <a:xfrm rot="10800000">
            <a:off x="6534122" y="310186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27" name="TextBox 26"/>
          <p:cNvSpPr txBox="1"/>
          <p:nvPr/>
        </p:nvSpPr>
        <p:spPr>
          <a:xfrm>
            <a:off x="652258" y="3102889"/>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Impact</a:t>
            </a:r>
            <a:endParaRPr lang="en-US" b="1" dirty="0"/>
          </a:p>
        </p:txBody>
      </p:sp>
      <p:sp>
        <p:nvSpPr>
          <p:cNvPr id="31" name="TextBox 30"/>
          <p:cNvSpPr txBox="1"/>
          <p:nvPr/>
        </p:nvSpPr>
        <p:spPr>
          <a:xfrm>
            <a:off x="2144074"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Outcomes</a:t>
            </a:r>
            <a:endParaRPr lang="en-US" b="1" dirty="0"/>
          </a:p>
        </p:txBody>
      </p:sp>
      <p:sp>
        <p:nvSpPr>
          <p:cNvPr id="32" name="TextBox 31"/>
          <p:cNvSpPr txBox="1"/>
          <p:nvPr/>
        </p:nvSpPr>
        <p:spPr>
          <a:xfrm>
            <a:off x="3638038" y="3110266"/>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33" name="TextBox 32"/>
          <p:cNvSpPr txBox="1"/>
          <p:nvPr/>
        </p:nvSpPr>
        <p:spPr>
          <a:xfrm>
            <a:off x="5129854" y="3108118"/>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Process</a:t>
            </a:r>
            <a:endParaRPr lang="en-US" b="1" dirty="0"/>
          </a:p>
        </p:txBody>
      </p:sp>
      <p:sp>
        <p:nvSpPr>
          <p:cNvPr id="34" name="TextBox 33"/>
          <p:cNvSpPr txBox="1"/>
          <p:nvPr/>
        </p:nvSpPr>
        <p:spPr>
          <a:xfrm>
            <a:off x="6634541" y="3105972"/>
            <a:ext cx="1488141" cy="369332"/>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35" name="Rectangle 34"/>
          <p:cNvSpPr/>
          <p:nvPr/>
        </p:nvSpPr>
        <p:spPr>
          <a:xfrm>
            <a:off x="52120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rot="10800000">
            <a:off x="2043655" y="310397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7" name="TextBox 36"/>
          <p:cNvSpPr txBox="1"/>
          <p:nvPr/>
        </p:nvSpPr>
        <p:spPr>
          <a:xfrm rot="10800000">
            <a:off x="5010385" y="310183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19800000"/>
            </a:lightRig>
          </a:scene3d>
          <a:sp3d>
            <a:bevelT w="190500" h="38100"/>
          </a:sp3d>
        </p:spPr>
        <p:txBody>
          <a:bodyPr wrap="square" rtlCol="0">
            <a:spAutoFit/>
          </a:bodyPr>
          <a:lstStyle/>
          <a:p>
            <a:pPr algn="ctr"/>
            <a:r>
              <a:rPr lang="en-AU" b="1" dirty="0" smtClean="0"/>
              <a:t> </a:t>
            </a:r>
            <a:endParaRPr lang="en-US" b="1" dirty="0"/>
          </a:p>
        </p:txBody>
      </p:sp>
      <p:sp>
        <p:nvSpPr>
          <p:cNvPr id="38" name="TextBox 37"/>
          <p:cNvSpPr txBox="1"/>
          <p:nvPr/>
        </p:nvSpPr>
        <p:spPr>
          <a:xfrm>
            <a:off x="722335" y="488928"/>
            <a:ext cx="1668439" cy="369332"/>
          </a:xfrm>
          <a:prstGeom prst="homePlate">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Mission</a:t>
            </a:r>
            <a:endParaRPr lang="en-US" b="1" dirty="0"/>
          </a:p>
        </p:txBody>
      </p:sp>
      <p:sp>
        <p:nvSpPr>
          <p:cNvPr id="39" name="TextBox 38"/>
          <p:cNvSpPr txBox="1"/>
          <p:nvPr/>
        </p:nvSpPr>
        <p:spPr>
          <a:xfrm>
            <a:off x="3693829" y="494128"/>
            <a:ext cx="1672556"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Outputs</a:t>
            </a:r>
            <a:endParaRPr lang="en-US" b="1" dirty="0"/>
          </a:p>
        </p:txBody>
      </p:sp>
      <p:sp>
        <p:nvSpPr>
          <p:cNvPr id="40" name="TextBox 39"/>
          <p:cNvSpPr txBox="1"/>
          <p:nvPr/>
        </p:nvSpPr>
        <p:spPr>
          <a:xfrm>
            <a:off x="6709382" y="492012"/>
            <a:ext cx="1669443"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Inputs</a:t>
            </a:r>
            <a:endParaRPr lang="en-US" b="1" dirty="0"/>
          </a:p>
        </p:txBody>
      </p:sp>
      <p:sp>
        <p:nvSpPr>
          <p:cNvPr id="41" name="TextBox 40"/>
          <p:cNvSpPr txBox="1"/>
          <p:nvPr/>
        </p:nvSpPr>
        <p:spPr>
          <a:xfrm>
            <a:off x="2218915" y="494129"/>
            <a:ext cx="165122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Objectives</a:t>
            </a:r>
            <a:endParaRPr lang="en-US" b="1" dirty="0"/>
          </a:p>
        </p:txBody>
      </p:sp>
      <p:sp>
        <p:nvSpPr>
          <p:cNvPr id="42" name="TextBox 41"/>
          <p:cNvSpPr txBox="1"/>
          <p:nvPr/>
        </p:nvSpPr>
        <p:spPr>
          <a:xfrm>
            <a:off x="5185645" y="491981"/>
            <a:ext cx="1707279" cy="369332"/>
          </a:xfrm>
          <a:prstGeom prst="chevron">
            <a:avLst/>
          </a:prstGeom>
          <a:noFill/>
          <a:ln>
            <a:solidFill>
              <a:schemeClr val="accent1">
                <a:lumMod val="20000"/>
                <a:lumOff val="8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AU" b="1" dirty="0" smtClean="0"/>
              <a:t>Activities</a:t>
            </a:r>
            <a:endParaRPr lang="en-US" b="1" dirty="0"/>
          </a:p>
        </p:txBody>
      </p:sp>
      <p:sp>
        <p:nvSpPr>
          <p:cNvPr id="43" name="Rectangle 42"/>
          <p:cNvSpPr/>
          <p:nvPr/>
        </p:nvSpPr>
        <p:spPr>
          <a:xfrm>
            <a:off x="370712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71321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202179" y="875212"/>
            <a:ext cx="1502229"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716280" y="875212"/>
            <a:ext cx="1486988" cy="2217238"/>
          </a:xfrm>
          <a:prstGeom prst="rect">
            <a:avLst/>
          </a:prstGeom>
          <a:solidFill>
            <a:schemeClr val="accent1">
              <a:lumMod val="20000"/>
              <a:lumOff val="8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ppt_x</p:attrName>
                                        </p:attrNameLst>
                                      </p:cBhvr>
                                      <p:tavLst>
                                        <p:tav tm="0">
                                          <p:val>
                                            <p:strVal val="#ppt_x+#ppt_w/2"/>
                                          </p:val>
                                        </p:tav>
                                        <p:tav tm="100000">
                                          <p:val>
                                            <p:strVal val="#ppt_x"/>
                                          </p:val>
                                        </p:tav>
                                      </p:tavLst>
                                    </p:anim>
                                    <p:anim calcmode="lin" valueType="num">
                                      <p:cBhvr>
                                        <p:cTn id="8" dur="1000" fill="hold"/>
                                        <p:tgtEl>
                                          <p:spTgt spid="28"/>
                                        </p:tgtEl>
                                        <p:attrNameLst>
                                          <p:attrName>ppt_y</p:attrName>
                                        </p:attrNameLst>
                                      </p:cBhvr>
                                      <p:tavLst>
                                        <p:tav tm="0">
                                          <p:val>
                                            <p:strVal val="#ppt_y"/>
                                          </p:val>
                                        </p:tav>
                                        <p:tav tm="100000">
                                          <p:val>
                                            <p:strVal val="#ppt_y"/>
                                          </p:val>
                                        </p:tav>
                                      </p:tavLst>
                                    </p:anim>
                                    <p:anim calcmode="lin" valueType="num">
                                      <p:cBhvr>
                                        <p:cTn id="9" dur="1000" fill="hold"/>
                                        <p:tgtEl>
                                          <p:spTgt spid="28"/>
                                        </p:tgtEl>
                                        <p:attrNameLst>
                                          <p:attrName>ppt_w</p:attrName>
                                        </p:attrNameLst>
                                      </p:cBhvr>
                                      <p:tavLst>
                                        <p:tav tm="0">
                                          <p:val>
                                            <p:fltVal val="0"/>
                                          </p:val>
                                        </p:tav>
                                        <p:tav tm="100000">
                                          <p:val>
                                            <p:strVal val="#ppt_w"/>
                                          </p:val>
                                        </p:tav>
                                      </p:tavLst>
                                    </p:anim>
                                    <p:anim calcmode="lin" valueType="num">
                                      <p:cBhvr>
                                        <p:cTn id="10" dur="10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ppt_x</p:attrName>
                                        </p:attrNameLst>
                                      </p:cBhvr>
                                      <p:tavLst>
                                        <p:tav tm="0">
                                          <p:val>
                                            <p:strVal val="#ppt_x+#ppt_w/2"/>
                                          </p:val>
                                        </p:tav>
                                        <p:tav tm="100000">
                                          <p:val>
                                            <p:strVal val="#ppt_x"/>
                                          </p:val>
                                        </p:tav>
                                      </p:tavLst>
                                    </p:anim>
                                    <p:anim calcmode="lin" valueType="num">
                                      <p:cBhvr>
                                        <p:cTn id="16" dur="1000" fill="hold"/>
                                        <p:tgtEl>
                                          <p:spTgt spid="29"/>
                                        </p:tgtEl>
                                        <p:attrNameLst>
                                          <p:attrName>ppt_y</p:attrName>
                                        </p:attrNameLst>
                                      </p:cBhvr>
                                      <p:tavLst>
                                        <p:tav tm="0">
                                          <p:val>
                                            <p:strVal val="#ppt_y"/>
                                          </p:val>
                                        </p:tav>
                                        <p:tav tm="100000">
                                          <p:val>
                                            <p:strVal val="#ppt_y"/>
                                          </p:val>
                                        </p:tav>
                                      </p:tavLst>
                                    </p:anim>
                                    <p:anim calcmode="lin" valueType="num">
                                      <p:cBhvr>
                                        <p:cTn id="17" dur="1000" fill="hold"/>
                                        <p:tgtEl>
                                          <p:spTgt spid="29"/>
                                        </p:tgtEl>
                                        <p:attrNameLst>
                                          <p:attrName>ppt_w</p:attrName>
                                        </p:attrNameLst>
                                      </p:cBhvr>
                                      <p:tavLst>
                                        <p:tav tm="0">
                                          <p:val>
                                            <p:fltVal val="0"/>
                                          </p:val>
                                        </p:tav>
                                        <p:tav tm="100000">
                                          <p:val>
                                            <p:strVal val="#ppt_w"/>
                                          </p:val>
                                        </p:tav>
                                      </p:tavLst>
                                    </p:anim>
                                    <p:anim calcmode="lin" valueType="num">
                                      <p:cBhvr>
                                        <p:cTn id="18" dur="1000" fill="hold"/>
                                        <p:tgtEl>
                                          <p:spTgt spid="29"/>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2"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 calcmode="lin" valueType="num">
                                      <p:cBhvr>
                                        <p:cTn id="23" dur="1000" fill="hold"/>
                                        <p:tgtEl>
                                          <p:spTgt spid="30"/>
                                        </p:tgtEl>
                                        <p:attrNameLst>
                                          <p:attrName>ppt_x</p:attrName>
                                        </p:attrNameLst>
                                      </p:cBhvr>
                                      <p:tavLst>
                                        <p:tav tm="0">
                                          <p:val>
                                            <p:strVal val="#ppt_x+#ppt_w/2"/>
                                          </p:val>
                                        </p:tav>
                                        <p:tav tm="100000">
                                          <p:val>
                                            <p:strVal val="#ppt_x"/>
                                          </p:val>
                                        </p:tav>
                                      </p:tavLst>
                                    </p:anim>
                                    <p:anim calcmode="lin" valueType="num">
                                      <p:cBhvr>
                                        <p:cTn id="24" dur="1000" fill="hold"/>
                                        <p:tgtEl>
                                          <p:spTgt spid="30"/>
                                        </p:tgtEl>
                                        <p:attrNameLst>
                                          <p:attrName>ppt_y</p:attrName>
                                        </p:attrNameLst>
                                      </p:cBhvr>
                                      <p:tavLst>
                                        <p:tav tm="0">
                                          <p:val>
                                            <p:strVal val="#ppt_y"/>
                                          </p:val>
                                        </p:tav>
                                        <p:tav tm="100000">
                                          <p:val>
                                            <p:strVal val="#ppt_y"/>
                                          </p:val>
                                        </p:tav>
                                      </p:tavLst>
                                    </p:anim>
                                    <p:anim calcmode="lin" valueType="num">
                                      <p:cBhvr>
                                        <p:cTn id="25" dur="1000" fill="hold"/>
                                        <p:tgtEl>
                                          <p:spTgt spid="30"/>
                                        </p:tgtEl>
                                        <p:attrNameLst>
                                          <p:attrName>ppt_w</p:attrName>
                                        </p:attrNameLst>
                                      </p:cBhvr>
                                      <p:tavLst>
                                        <p:tav tm="0">
                                          <p:val>
                                            <p:fltVal val="0"/>
                                          </p:val>
                                        </p:tav>
                                        <p:tav tm="100000">
                                          <p:val>
                                            <p:strVal val="#ppt_w"/>
                                          </p:val>
                                        </p:tav>
                                      </p:tavLst>
                                    </p:anim>
                                    <p:anim calcmode="lin" valueType="num">
                                      <p:cBhvr>
                                        <p:cTn id="26" dur="1000" fill="hold"/>
                                        <p:tgtEl>
                                          <p:spTgt spid="3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smtClean="0"/>
              <a:t>Log frame - Advantages </a:t>
            </a:r>
            <a:endParaRPr lang="en-AU" dirty="0"/>
          </a:p>
        </p:txBody>
      </p:sp>
      <p:sp>
        <p:nvSpPr>
          <p:cNvPr id="3" name="Content Placeholder 2"/>
          <p:cNvSpPr>
            <a:spLocks noGrp="1"/>
          </p:cNvSpPr>
          <p:nvPr>
            <p:ph idx="1"/>
          </p:nvPr>
        </p:nvSpPr>
        <p:spPr/>
        <p:txBody>
          <a:bodyPr>
            <a:normAutofit/>
          </a:bodyPr>
          <a:lstStyle/>
          <a:p>
            <a:pPr lvl="0">
              <a:spcAft>
                <a:spcPts val="1400"/>
              </a:spcAft>
            </a:pPr>
            <a:r>
              <a:rPr lang="en-GB" sz="2000" dirty="0" smtClean="0"/>
              <a:t>Hierarchical structure allows volunteers and employees right through to board members to see individual contributions as well as the whole.</a:t>
            </a:r>
            <a:endParaRPr lang="en-AU" sz="2000" dirty="0" smtClean="0"/>
          </a:p>
          <a:p>
            <a:pPr lvl="0">
              <a:spcAft>
                <a:spcPts val="1400"/>
              </a:spcAft>
            </a:pPr>
            <a:r>
              <a:rPr lang="en-GB" sz="2000" dirty="0" smtClean="0"/>
              <a:t>Causal process helps explain strategy and activities.</a:t>
            </a:r>
            <a:endParaRPr lang="en-AU" sz="2000" dirty="0" smtClean="0"/>
          </a:p>
          <a:p>
            <a:pPr lvl="0">
              <a:spcAft>
                <a:spcPts val="1400"/>
              </a:spcAft>
            </a:pPr>
            <a:r>
              <a:rPr lang="en-GB" sz="2000" dirty="0" smtClean="0"/>
              <a:t>Facilitates the allocation of costs (time!!) against specific projects, objectives, goals and impact.</a:t>
            </a:r>
            <a:endParaRPr lang="en-AU" sz="2000" dirty="0" smtClean="0"/>
          </a:p>
          <a:p>
            <a:pPr lvl="0">
              <a:spcAft>
                <a:spcPts val="1400"/>
              </a:spcAft>
            </a:pPr>
            <a:r>
              <a:rPr lang="en-GB" sz="2000" dirty="0" smtClean="0"/>
              <a:t>Is based on a lifecycle i.e. you set up the framework before embarking on a new program (but can be retro fitted if necessary).</a:t>
            </a:r>
            <a:endParaRPr lang="en-AU" sz="2000" dirty="0" smtClean="0"/>
          </a:p>
          <a:p>
            <a:pPr lvl="0">
              <a:spcAft>
                <a:spcPts val="1400"/>
              </a:spcAft>
            </a:pPr>
            <a:r>
              <a:rPr lang="en-GB" sz="2000" dirty="0" smtClean="0"/>
              <a:t>Platform for learning within organisations.</a:t>
            </a:r>
            <a:endParaRPr lang="en-AU" sz="2000" dirty="0" smtClean="0"/>
          </a:p>
          <a:p>
            <a:pPr lvl="0">
              <a:spcAft>
                <a:spcPts val="1400"/>
              </a:spcAft>
            </a:pPr>
            <a:r>
              <a:rPr lang="en-GB" sz="2000" dirty="0" smtClean="0"/>
              <a:t>Can be used to explain the rationale for a program to the beneficiaries and funders (“owners”).</a:t>
            </a:r>
            <a:endParaRPr lang="en-AU"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smtClean="0"/>
              <a:t>Log frame - Disadvantages</a:t>
            </a:r>
            <a:endParaRPr lang="en-AU" dirty="0"/>
          </a:p>
        </p:txBody>
      </p:sp>
      <p:sp>
        <p:nvSpPr>
          <p:cNvPr id="3" name="Content Placeholder 2"/>
          <p:cNvSpPr>
            <a:spLocks noGrp="1"/>
          </p:cNvSpPr>
          <p:nvPr>
            <p:ph idx="1"/>
          </p:nvPr>
        </p:nvSpPr>
        <p:spPr/>
        <p:txBody>
          <a:bodyPr>
            <a:normAutofit/>
          </a:bodyPr>
          <a:lstStyle/>
          <a:p>
            <a:pPr lvl="0">
              <a:spcAft>
                <a:spcPts val="1400"/>
              </a:spcAft>
            </a:pPr>
            <a:r>
              <a:rPr lang="en-GB" sz="2400" dirty="0" smtClean="0"/>
              <a:t>Robustness of the logic / causal process is essential – lack of robustness can cause significant problems and undermining of confidence in strategy.</a:t>
            </a:r>
            <a:endParaRPr lang="en-AU" sz="2400" dirty="0" smtClean="0"/>
          </a:p>
          <a:p>
            <a:pPr lvl="0">
              <a:spcAft>
                <a:spcPts val="1400"/>
              </a:spcAft>
            </a:pPr>
            <a:r>
              <a:rPr lang="en-GB" sz="2400" dirty="0" smtClean="0"/>
              <a:t>As time passes – internal and external events may undermine the logic / causal process.</a:t>
            </a:r>
            <a:endParaRPr lang="en-AU" sz="2400" dirty="0" smtClean="0"/>
          </a:p>
          <a:p>
            <a:pPr lvl="0">
              <a:spcAft>
                <a:spcPts val="1400"/>
              </a:spcAft>
            </a:pPr>
            <a:r>
              <a:rPr lang="en-GB" sz="2400" dirty="0" smtClean="0"/>
              <a:t>Unintended consequences may be significant and distracting.</a:t>
            </a:r>
            <a:endParaRPr lang="en-AU" sz="24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smtClean="0"/>
              <a:t>SROI - Advantages </a:t>
            </a:r>
            <a:endParaRPr lang="en-AU" dirty="0"/>
          </a:p>
        </p:txBody>
      </p:sp>
      <p:sp>
        <p:nvSpPr>
          <p:cNvPr id="3" name="Content Placeholder 2"/>
          <p:cNvSpPr>
            <a:spLocks noGrp="1"/>
          </p:cNvSpPr>
          <p:nvPr>
            <p:ph idx="1"/>
          </p:nvPr>
        </p:nvSpPr>
        <p:spPr/>
        <p:txBody>
          <a:bodyPr>
            <a:normAutofit/>
          </a:bodyPr>
          <a:lstStyle/>
          <a:p>
            <a:pPr lvl="0">
              <a:spcAft>
                <a:spcPts val="1400"/>
              </a:spcAft>
            </a:pPr>
            <a:r>
              <a:rPr lang="en-AU" dirty="0" smtClean="0"/>
              <a:t>Focus on impact in addition to outcomes and outputs.</a:t>
            </a:r>
          </a:p>
          <a:p>
            <a:pPr lvl="0">
              <a:spcAft>
                <a:spcPts val="1400"/>
              </a:spcAft>
            </a:pPr>
            <a:r>
              <a:rPr lang="en-AU" dirty="0" smtClean="0"/>
              <a:t>Multi-stakeholder perspectives</a:t>
            </a:r>
          </a:p>
          <a:p>
            <a:pPr lvl="0">
              <a:spcAft>
                <a:spcPts val="1400"/>
              </a:spcAft>
            </a:pPr>
            <a:r>
              <a:rPr lang="en-AU" dirty="0" smtClean="0"/>
              <a:t>Strategic management tool versus measurement tool</a:t>
            </a:r>
          </a:p>
          <a:p>
            <a:pPr lvl="0">
              <a:spcAft>
                <a:spcPts val="1400"/>
              </a:spcAft>
            </a:pPr>
            <a:r>
              <a:rPr lang="en-AU" dirty="0" smtClean="0"/>
              <a:t>Monetises social and economic value in to one measure</a:t>
            </a:r>
            <a:endParaRPr lang="en-A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GB" dirty="0" smtClean="0"/>
              <a:t>SROI - Disadvantages </a:t>
            </a:r>
            <a:endParaRPr lang="en-AU" dirty="0"/>
          </a:p>
        </p:txBody>
      </p:sp>
      <p:sp>
        <p:nvSpPr>
          <p:cNvPr id="3" name="Content Placeholder 2"/>
          <p:cNvSpPr>
            <a:spLocks noGrp="1"/>
          </p:cNvSpPr>
          <p:nvPr>
            <p:ph idx="1"/>
          </p:nvPr>
        </p:nvSpPr>
        <p:spPr/>
        <p:txBody>
          <a:bodyPr>
            <a:normAutofit/>
          </a:bodyPr>
          <a:lstStyle/>
          <a:p>
            <a:pPr lvl="0">
              <a:spcAft>
                <a:spcPts val="1400"/>
              </a:spcAft>
            </a:pPr>
            <a:r>
              <a:rPr lang="en-AU" sz="2000" dirty="0" smtClean="0"/>
              <a:t>Misuse of single monetary value</a:t>
            </a:r>
          </a:p>
          <a:p>
            <a:pPr lvl="0">
              <a:spcAft>
                <a:spcPts val="1400"/>
              </a:spcAft>
            </a:pPr>
            <a:r>
              <a:rPr lang="en-AU" sz="2000" dirty="0" smtClean="0"/>
              <a:t>Resource intensive – especially if doing retrospective SROI</a:t>
            </a:r>
          </a:p>
          <a:p>
            <a:pPr lvl="0">
              <a:spcAft>
                <a:spcPts val="1400"/>
              </a:spcAft>
            </a:pPr>
            <a:r>
              <a:rPr lang="en-AU" sz="2000" dirty="0" smtClean="0"/>
              <a:t>Prospective = speculative?</a:t>
            </a:r>
          </a:p>
          <a:p>
            <a:pPr lvl="0">
              <a:spcAft>
                <a:spcPts val="1400"/>
              </a:spcAft>
            </a:pPr>
            <a:r>
              <a:rPr lang="en-AU" sz="2000" dirty="0" smtClean="0"/>
              <a:t>Significant organisational change needed for longitudinal measurement</a:t>
            </a:r>
          </a:p>
          <a:p>
            <a:pPr lvl="0">
              <a:spcAft>
                <a:spcPts val="1400"/>
              </a:spcAft>
            </a:pPr>
            <a:r>
              <a:rPr lang="en-AU" sz="2000" dirty="0" smtClean="0"/>
              <a:t>Case by case development of methodology</a:t>
            </a:r>
            <a:endParaRPr lang="en-AU"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Measuring social impact: Next steps</a:t>
            </a:r>
            <a:endParaRPr lang="en-AU" dirty="0"/>
          </a:p>
        </p:txBody>
      </p:sp>
      <p:sp>
        <p:nvSpPr>
          <p:cNvPr id="3" name="Content Placeholder 2"/>
          <p:cNvSpPr>
            <a:spLocks noGrp="1"/>
          </p:cNvSpPr>
          <p:nvPr>
            <p:ph idx="1"/>
          </p:nvPr>
        </p:nvSpPr>
        <p:spPr/>
        <p:txBody>
          <a:bodyPr>
            <a:normAutofit lnSpcReduction="10000"/>
          </a:bodyPr>
          <a:lstStyle/>
          <a:p>
            <a:r>
              <a:rPr lang="en-AU" dirty="0" smtClean="0"/>
              <a:t>Moving on from the case by case approach</a:t>
            </a:r>
          </a:p>
          <a:p>
            <a:r>
              <a:rPr lang="en-AU" dirty="0" smtClean="0"/>
              <a:t>Embedding the measurement of social impact within organisations.</a:t>
            </a:r>
          </a:p>
          <a:p>
            <a:r>
              <a:rPr lang="en-AU" dirty="0" smtClean="0"/>
              <a:t>Adoption by audit and accounting profession – Institute of Chartered Accountants Australia </a:t>
            </a:r>
          </a:p>
          <a:p>
            <a:r>
              <a:rPr lang="en-AU" dirty="0" smtClean="0"/>
              <a:t>Potential platform provided by </a:t>
            </a:r>
            <a:r>
              <a:rPr lang="en-AU" i="1" dirty="0" smtClean="0"/>
              <a:t>“Integrated reporting”</a:t>
            </a:r>
          </a:p>
          <a:p>
            <a:r>
              <a:rPr lang="en-AU" dirty="0" smtClean="0"/>
              <a:t>Adoption by “evaluators” and analysts</a:t>
            </a:r>
          </a:p>
          <a:p>
            <a:r>
              <a:rPr lang="en-AU" dirty="0" smtClean="0"/>
              <a:t>Scaffolding: - Knowledge integration – templates, models, methodologies, common metrics, system level / shared approaches.</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normAutofit/>
          </a:bodyPr>
          <a:lstStyle/>
          <a:p>
            <a:r>
              <a:rPr lang="en-AU" sz="3200" cap="small" spc="0" dirty="0" smtClean="0"/>
              <a:t>Why measure and evaluate Social Impact?</a:t>
            </a:r>
            <a:endParaRPr lang="en-AU" sz="3200" cap="small" spc="0" dirty="0"/>
          </a:p>
        </p:txBody>
      </p:sp>
      <p:sp>
        <p:nvSpPr>
          <p:cNvPr id="3" name="Content Placeholder 2"/>
          <p:cNvSpPr>
            <a:spLocks noGrp="1"/>
          </p:cNvSpPr>
          <p:nvPr>
            <p:ph idx="1"/>
          </p:nvPr>
        </p:nvSpPr>
        <p:spPr>
          <a:xfrm>
            <a:off x="1038578" y="1600200"/>
            <a:ext cx="7819702" cy="4604657"/>
          </a:xfrm>
        </p:spPr>
        <p:txBody>
          <a:bodyPr>
            <a:normAutofit fontScale="62500" lnSpcReduction="20000"/>
          </a:bodyPr>
          <a:lstStyle/>
          <a:p>
            <a:pPr>
              <a:spcAft>
                <a:spcPts val="1200"/>
              </a:spcAft>
              <a:buNone/>
            </a:pPr>
            <a:r>
              <a:rPr lang="en-AU" b="1" dirty="0" smtClean="0"/>
              <a:t>Others:</a:t>
            </a:r>
          </a:p>
          <a:p>
            <a:pPr>
              <a:spcAft>
                <a:spcPts val="1200"/>
              </a:spcAft>
            </a:pPr>
            <a:r>
              <a:rPr lang="en-AU" dirty="0" smtClean="0"/>
              <a:t>Ensure scarce resources are being used to most effect – government funding, philanthropic institution grants, donations by high net worth individuals.</a:t>
            </a:r>
          </a:p>
          <a:p>
            <a:pPr>
              <a:spcAft>
                <a:spcPts val="1200"/>
              </a:spcAft>
            </a:pPr>
            <a:r>
              <a:rPr lang="en-AU" dirty="0" smtClean="0"/>
              <a:t>Move from grant to short term contract based relationships between government and not-for-profit organisations has not delivered better outcomes or value for money.</a:t>
            </a:r>
          </a:p>
          <a:p>
            <a:pPr>
              <a:spcAft>
                <a:spcPts val="1200"/>
              </a:spcAft>
            </a:pPr>
            <a:r>
              <a:rPr lang="en-AU" dirty="0" smtClean="0"/>
              <a:t>Facilitate the development of Governments’ use of outcome based commissioning </a:t>
            </a:r>
          </a:p>
          <a:p>
            <a:pPr>
              <a:spcAft>
                <a:spcPts val="1200"/>
              </a:spcAft>
            </a:pPr>
            <a:r>
              <a:rPr lang="en-AU" dirty="0" smtClean="0"/>
              <a:t>Facilitate the development of innovative social finance mechanisms such as Social Impact Bonds</a:t>
            </a:r>
          </a:p>
          <a:p>
            <a:pPr>
              <a:spcAft>
                <a:spcPts val="1200"/>
              </a:spcAft>
            </a:pPr>
            <a:r>
              <a:rPr lang="en-AU" dirty="0" smtClean="0"/>
              <a:t>Method of engaging </a:t>
            </a:r>
            <a:r>
              <a:rPr lang="en-AU" dirty="0" err="1" smtClean="0"/>
              <a:t>corporates</a:t>
            </a:r>
            <a:r>
              <a:rPr lang="en-AU" dirty="0" smtClean="0"/>
              <a:t> – community involvement programs, corporate social investment </a:t>
            </a:r>
          </a:p>
          <a:p>
            <a:pPr>
              <a:spcAft>
                <a:spcPts val="1200"/>
              </a:spcAft>
            </a:pPr>
            <a:r>
              <a:rPr lang="en-AU" dirty="0" smtClean="0"/>
              <a:t>Encourage better reporting and increase accountability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normAutofit/>
          </a:bodyPr>
          <a:lstStyle/>
          <a:p>
            <a:r>
              <a:rPr lang="en-AU" sz="3200" dirty="0" smtClean="0"/>
              <a:t>Context for measurement</a:t>
            </a:r>
            <a:endParaRPr lang="en-AU" sz="3200" dirty="0"/>
          </a:p>
        </p:txBody>
      </p:sp>
      <p:sp>
        <p:nvSpPr>
          <p:cNvPr id="3" name="Content Placeholder 2"/>
          <p:cNvSpPr>
            <a:spLocks noGrp="1"/>
          </p:cNvSpPr>
          <p:nvPr>
            <p:ph idx="1"/>
          </p:nvPr>
        </p:nvSpPr>
        <p:spPr>
          <a:xfrm>
            <a:off x="925689" y="1229193"/>
            <a:ext cx="8037688" cy="5161668"/>
          </a:xfrm>
        </p:spPr>
        <p:txBody>
          <a:bodyPr>
            <a:noAutofit/>
          </a:bodyPr>
          <a:lstStyle/>
          <a:p>
            <a:pPr marL="571500" indent="-571500">
              <a:buAutoNum type="romanLcParenBoth"/>
              <a:tabLst>
                <a:tab pos="3409950" algn="l"/>
              </a:tabLst>
            </a:pPr>
            <a:r>
              <a:rPr lang="en-AU" sz="2000" dirty="0" smtClean="0"/>
              <a:t>Purpose		Demonstrate social impact 			(QUALITATIVE)</a:t>
            </a:r>
          </a:p>
          <a:p>
            <a:pPr marL="571500" indent="-571500">
              <a:buNone/>
              <a:tabLst>
                <a:tab pos="3409950" algn="l"/>
              </a:tabLst>
            </a:pPr>
            <a:r>
              <a:rPr lang="en-AU" sz="2000" dirty="0" smtClean="0"/>
              <a:t>			Measure value of social impact </a:t>
            </a:r>
          </a:p>
          <a:p>
            <a:pPr marL="571500" indent="-571500">
              <a:buNone/>
              <a:tabLst>
                <a:tab pos="3409950" algn="l"/>
              </a:tabLst>
            </a:pPr>
            <a:r>
              <a:rPr lang="en-AU" sz="2000" dirty="0" smtClean="0"/>
              <a:t>			(QUANTITATIVE)</a:t>
            </a:r>
          </a:p>
          <a:p>
            <a:pPr marL="571500" indent="-571500">
              <a:buNone/>
              <a:tabLst>
                <a:tab pos="3409950" algn="l"/>
              </a:tabLst>
            </a:pPr>
            <a:endParaRPr lang="en-AU" sz="800" dirty="0" smtClean="0"/>
          </a:p>
          <a:p>
            <a:pPr marL="571500" indent="-571500">
              <a:buAutoNum type="romanLcParenBoth" startAt="2"/>
              <a:tabLst>
                <a:tab pos="3409950" algn="l"/>
              </a:tabLst>
            </a:pPr>
            <a:r>
              <a:rPr lang="en-AU" sz="2000" dirty="0" smtClean="0"/>
              <a:t>Measurement levels		Project or program </a:t>
            </a:r>
          </a:p>
          <a:p>
            <a:pPr marL="571500" indent="-571500">
              <a:buNone/>
              <a:tabLst>
                <a:tab pos="3409950" algn="l"/>
              </a:tabLst>
            </a:pPr>
            <a:r>
              <a:rPr lang="en-AU" sz="2000" dirty="0" smtClean="0"/>
              <a:t>			Organisation</a:t>
            </a:r>
          </a:p>
          <a:p>
            <a:pPr marL="571500" indent="-571500">
              <a:buNone/>
              <a:tabLst>
                <a:tab pos="3409950" algn="l"/>
              </a:tabLst>
            </a:pPr>
            <a:r>
              <a:rPr lang="en-AU" sz="2000" dirty="0" smtClean="0"/>
              <a:t>			System – Field of activity</a:t>
            </a:r>
          </a:p>
          <a:p>
            <a:pPr marL="571500" indent="-571500">
              <a:buNone/>
              <a:tabLst>
                <a:tab pos="3409950" algn="l"/>
              </a:tabLst>
            </a:pPr>
            <a:r>
              <a:rPr lang="en-AU" sz="2000" dirty="0" smtClean="0"/>
              <a:t>			Community</a:t>
            </a:r>
          </a:p>
          <a:p>
            <a:pPr marL="571500" indent="-571500">
              <a:buNone/>
              <a:tabLst>
                <a:tab pos="3409950" algn="l"/>
              </a:tabLst>
            </a:pPr>
            <a:endParaRPr lang="en-AU" sz="800" dirty="0" smtClean="0"/>
          </a:p>
          <a:p>
            <a:pPr marL="571500" indent="-571500">
              <a:spcBef>
                <a:spcPts val="0"/>
              </a:spcBef>
              <a:buAutoNum type="romanLcParenBoth" startAt="3"/>
              <a:tabLst>
                <a:tab pos="3409950" algn="l"/>
              </a:tabLst>
            </a:pPr>
            <a:r>
              <a:rPr lang="en-AU" sz="2000" dirty="0" smtClean="0"/>
              <a:t>Nature of impact 		Direct</a:t>
            </a:r>
          </a:p>
          <a:p>
            <a:pPr marL="571500" indent="-571500">
              <a:spcBef>
                <a:spcPts val="0"/>
              </a:spcBef>
              <a:buNone/>
              <a:tabLst>
                <a:tab pos="3409950" algn="l"/>
              </a:tabLst>
            </a:pPr>
            <a:r>
              <a:rPr lang="en-AU" sz="2000" dirty="0" smtClean="0"/>
              <a:t>	              		Indirect</a:t>
            </a:r>
          </a:p>
          <a:p>
            <a:pPr marL="571500" indent="-571500">
              <a:spcBef>
                <a:spcPts val="0"/>
              </a:spcBef>
              <a:buNone/>
              <a:tabLst>
                <a:tab pos="3409950" algn="l"/>
              </a:tabLst>
            </a:pPr>
            <a:endParaRPr lang="en-AU" sz="2000" dirty="0" smtClean="0"/>
          </a:p>
          <a:p>
            <a:pPr>
              <a:spcBef>
                <a:spcPts val="0"/>
              </a:spcBef>
              <a:buNone/>
            </a:pPr>
            <a:r>
              <a:rPr lang="en-AU" sz="1800" dirty="0" smtClean="0"/>
              <a:t>(</a:t>
            </a:r>
            <a:r>
              <a:rPr lang="en-AU" sz="2000" dirty="0" smtClean="0"/>
              <a:t>iv)</a:t>
            </a:r>
            <a:r>
              <a:rPr lang="en-AU" sz="1800" i="1" dirty="0" smtClean="0"/>
              <a:t>    </a:t>
            </a:r>
            <a:r>
              <a:rPr lang="en-AU" sz="2000" dirty="0" smtClean="0"/>
              <a:t>Retrospective or		Evaluation, diagnosis, report</a:t>
            </a:r>
          </a:p>
          <a:p>
            <a:pPr>
              <a:spcBef>
                <a:spcPts val="0"/>
              </a:spcBef>
              <a:buNone/>
            </a:pPr>
            <a:r>
              <a:rPr lang="en-AU" sz="2000" dirty="0" smtClean="0"/>
              <a:t>	   Predictive </a:t>
            </a:r>
            <a:r>
              <a:rPr lang="en-AU" sz="2000" i="1" dirty="0" smtClean="0"/>
              <a:t>(but needs </a:t>
            </a:r>
            <a:r>
              <a:rPr lang="en-AU" sz="2000" dirty="0" smtClean="0"/>
              <a:t>		Forecast, plan, monitor</a:t>
            </a:r>
          </a:p>
          <a:p>
            <a:pPr>
              <a:spcBef>
                <a:spcPts val="0"/>
              </a:spcBef>
              <a:buNone/>
            </a:pPr>
            <a:r>
              <a:rPr lang="en-AU" sz="2000" dirty="0" smtClean="0"/>
              <a:t>	   </a:t>
            </a:r>
            <a:r>
              <a:rPr lang="en-AU" sz="2000" i="1" dirty="0" smtClean="0"/>
              <a:t>to be longitudinal)</a:t>
            </a:r>
            <a:endParaRPr lang="en-AU" sz="2000" dirty="0" smtClean="0"/>
          </a:p>
          <a:p>
            <a:pPr marL="571500" indent="-571500">
              <a:buNone/>
              <a:tabLst>
                <a:tab pos="3409950" algn="l"/>
              </a:tabLst>
            </a:pPr>
            <a:endParaRPr lang="en-AU" sz="2000" dirty="0" smtClean="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normAutofit/>
          </a:bodyPr>
          <a:lstStyle/>
          <a:p>
            <a:r>
              <a:rPr lang="en-AU" dirty="0" smtClean="0"/>
              <a:t>The component parts of measurement</a:t>
            </a:r>
            <a:endParaRPr lang="en-AU" dirty="0"/>
          </a:p>
        </p:txBody>
      </p:sp>
      <p:sp>
        <p:nvSpPr>
          <p:cNvPr id="3" name="Content Placeholder 2"/>
          <p:cNvSpPr>
            <a:spLocks noGrp="1"/>
          </p:cNvSpPr>
          <p:nvPr>
            <p:ph idx="1"/>
          </p:nvPr>
        </p:nvSpPr>
        <p:spPr>
          <a:xfrm>
            <a:off x="1083732" y="1600200"/>
            <a:ext cx="7774547" cy="4525963"/>
          </a:xfrm>
        </p:spPr>
        <p:txBody>
          <a:bodyPr>
            <a:normAutofit fontScale="92500" lnSpcReduction="20000"/>
          </a:bodyPr>
          <a:lstStyle/>
          <a:p>
            <a:pPr>
              <a:spcAft>
                <a:spcPts val="1200"/>
              </a:spcAft>
              <a:buNone/>
              <a:tabLst>
                <a:tab pos="1795463" algn="l"/>
                <a:tab pos="2065338" algn="l"/>
              </a:tabLst>
            </a:pPr>
            <a:r>
              <a:rPr lang="en-AU" u="sng" dirty="0" smtClean="0"/>
              <a:t>Inputs</a:t>
            </a:r>
            <a:r>
              <a:rPr lang="en-AU" dirty="0" smtClean="0"/>
              <a:t>	:	Resources used</a:t>
            </a:r>
          </a:p>
          <a:p>
            <a:pPr>
              <a:spcAft>
                <a:spcPts val="1200"/>
              </a:spcAft>
              <a:buNone/>
              <a:tabLst>
                <a:tab pos="1795463" algn="l"/>
                <a:tab pos="2065338" algn="l"/>
              </a:tabLst>
            </a:pPr>
            <a:r>
              <a:rPr lang="en-AU" u="sng" dirty="0" smtClean="0"/>
              <a:t>Activities</a:t>
            </a:r>
            <a:r>
              <a:rPr lang="en-AU" dirty="0" smtClean="0"/>
              <a:t>	: 	The work undertake</a:t>
            </a:r>
          </a:p>
          <a:p>
            <a:pPr>
              <a:spcAft>
                <a:spcPts val="1200"/>
              </a:spcAft>
              <a:buNone/>
              <a:tabLst>
                <a:tab pos="1795463" algn="l"/>
                <a:tab pos="2065338" algn="l"/>
              </a:tabLst>
            </a:pPr>
            <a:r>
              <a:rPr lang="en-AU" u="sng" dirty="0" smtClean="0"/>
              <a:t>Outputs</a:t>
            </a:r>
            <a:r>
              <a:rPr lang="en-AU" dirty="0" smtClean="0"/>
              <a:t>	:	The things produced</a:t>
            </a:r>
          </a:p>
          <a:p>
            <a:pPr>
              <a:spcAft>
                <a:spcPts val="1200"/>
              </a:spcAft>
              <a:buNone/>
              <a:tabLst>
                <a:tab pos="1795463" algn="l"/>
                <a:tab pos="2065338" algn="l"/>
              </a:tabLst>
            </a:pPr>
            <a:r>
              <a:rPr lang="en-AU" u="sng" dirty="0" smtClean="0"/>
              <a:t>Outcomes</a:t>
            </a:r>
            <a:r>
              <a:rPr lang="en-AU" dirty="0" smtClean="0"/>
              <a:t>	:	Net benefit to recipients</a:t>
            </a:r>
          </a:p>
          <a:p>
            <a:pPr lvl="5">
              <a:spcAft>
                <a:spcPts val="1200"/>
              </a:spcAft>
              <a:tabLst>
                <a:tab pos="1795463" algn="l"/>
                <a:tab pos="2065338" algn="l"/>
              </a:tabLst>
            </a:pPr>
            <a:r>
              <a:rPr lang="en-AU" dirty="0" smtClean="0">
                <a:solidFill>
                  <a:schemeClr val="accent1">
                    <a:lumMod val="75000"/>
                  </a:schemeClr>
                </a:solidFill>
              </a:rPr>
              <a:t>intended results</a:t>
            </a:r>
          </a:p>
          <a:p>
            <a:pPr lvl="5">
              <a:spcAft>
                <a:spcPts val="1200"/>
              </a:spcAft>
              <a:tabLst>
                <a:tab pos="1795463" algn="l"/>
                <a:tab pos="2065338" algn="l"/>
              </a:tabLst>
            </a:pPr>
            <a:r>
              <a:rPr lang="en-AU" dirty="0" smtClean="0">
                <a:solidFill>
                  <a:schemeClr val="accent1">
                    <a:lumMod val="75000"/>
                  </a:schemeClr>
                </a:solidFill>
              </a:rPr>
              <a:t>attributable to activities</a:t>
            </a:r>
          </a:p>
          <a:p>
            <a:pPr>
              <a:spcAft>
                <a:spcPts val="1200"/>
              </a:spcAft>
              <a:buNone/>
              <a:tabLst>
                <a:tab pos="1795463" algn="l"/>
                <a:tab pos="2065338" algn="l"/>
              </a:tabLst>
            </a:pPr>
            <a:r>
              <a:rPr lang="en-AU" u="sng" dirty="0" smtClean="0"/>
              <a:t>Impact</a:t>
            </a:r>
            <a:r>
              <a:rPr lang="en-AU" dirty="0" smtClean="0"/>
              <a:t>	:	Net benefit to broader community</a:t>
            </a:r>
          </a:p>
          <a:p>
            <a:pPr lvl="5">
              <a:spcAft>
                <a:spcPts val="1200"/>
              </a:spcAft>
              <a:tabLst>
                <a:tab pos="1795463" algn="l"/>
                <a:tab pos="2065338" algn="l"/>
              </a:tabLst>
            </a:pPr>
            <a:r>
              <a:rPr lang="en-AU" dirty="0" smtClean="0">
                <a:solidFill>
                  <a:schemeClr val="accent1">
                    <a:lumMod val="75000"/>
                  </a:schemeClr>
                </a:solidFill>
              </a:rPr>
              <a:t>often long-term</a:t>
            </a:r>
          </a:p>
          <a:p>
            <a:pPr lvl="5">
              <a:spcAft>
                <a:spcPts val="1200"/>
              </a:spcAft>
              <a:tabLst>
                <a:tab pos="1795463" algn="l"/>
                <a:tab pos="2065338" algn="l"/>
              </a:tabLst>
            </a:pPr>
            <a:r>
              <a:rPr lang="en-AU" dirty="0" smtClean="0">
                <a:solidFill>
                  <a:schemeClr val="accent1">
                    <a:lumMod val="75000"/>
                  </a:schemeClr>
                </a:solidFill>
              </a:rPr>
              <a:t>including unintended ‘</a:t>
            </a:r>
            <a:r>
              <a:rPr lang="en-AU" dirty="0" err="1" smtClean="0">
                <a:solidFill>
                  <a:schemeClr val="accent1">
                    <a:lumMod val="75000"/>
                  </a:schemeClr>
                </a:solidFill>
              </a:rPr>
              <a:t>spillover</a:t>
            </a:r>
            <a:r>
              <a:rPr lang="en-AU" dirty="0" smtClean="0">
                <a:solidFill>
                  <a:schemeClr val="accent1">
                    <a:lumMod val="75000"/>
                  </a:schemeClr>
                </a:solidFill>
              </a:rPr>
              <a:t>’ effects</a:t>
            </a:r>
            <a:endParaRPr lang="en-AU"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AU" dirty="0" smtClean="0"/>
              <a:t>Principles and methods</a:t>
            </a:r>
            <a:endParaRPr lang="en-AU" dirty="0"/>
          </a:p>
        </p:txBody>
      </p:sp>
      <p:sp>
        <p:nvSpPr>
          <p:cNvPr id="3" name="Content Placeholder 2"/>
          <p:cNvSpPr>
            <a:spLocks noGrp="1"/>
          </p:cNvSpPr>
          <p:nvPr>
            <p:ph idx="1"/>
          </p:nvPr>
        </p:nvSpPr>
        <p:spPr/>
        <p:txBody>
          <a:bodyPr/>
          <a:lstStyle/>
          <a:p>
            <a:pPr>
              <a:buNone/>
            </a:pPr>
            <a:endParaRPr lang="en-AU" dirty="0" smtClean="0"/>
          </a:p>
          <a:p>
            <a:pPr>
              <a:buNone/>
            </a:pPr>
            <a:r>
              <a:rPr lang="en-AU" i="1" dirty="0" smtClean="0"/>
              <a:t>“As to methods there may be a million and then some, but principles are few.  The man who grasps principles can successfully select his own methods.  The man who tries methods, ignoring principles, is sure to have trouble.”</a:t>
            </a:r>
          </a:p>
          <a:p>
            <a:endParaRPr lang="en-AU" dirty="0" smtClean="0"/>
          </a:p>
          <a:p>
            <a:pPr algn="r">
              <a:buNone/>
            </a:pPr>
            <a:r>
              <a:rPr lang="en-AU" sz="2400" dirty="0" smtClean="0">
                <a:solidFill>
                  <a:schemeClr val="accent1"/>
                </a:solidFill>
              </a:rPr>
              <a:t>Ralph Waldo Emerson, 19</a:t>
            </a:r>
            <a:r>
              <a:rPr lang="en-AU" sz="2400" baseline="30000" dirty="0" smtClean="0">
                <a:solidFill>
                  <a:schemeClr val="accent1"/>
                </a:solidFill>
              </a:rPr>
              <a:t>th</a:t>
            </a:r>
            <a:r>
              <a:rPr lang="en-AU" sz="2400" dirty="0" smtClean="0">
                <a:solidFill>
                  <a:schemeClr val="accent1"/>
                </a:solidFill>
              </a:rPr>
              <a:t> Century American philosopher</a:t>
            </a:r>
          </a:p>
          <a:p>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266" name="Rectangle 1026"/>
          <p:cNvSpPr>
            <a:spLocks noGrp="1" noChangeArrowheads="1"/>
          </p:cNvSpPr>
          <p:nvPr>
            <p:ph type="title"/>
          </p:nvPr>
        </p:nvSpPr>
        <p:spPr/>
        <p:txBody>
          <a:bodyPr/>
          <a:lstStyle/>
          <a:p>
            <a:r>
              <a:rPr lang="en-GB" dirty="0" smtClean="0"/>
              <a:t>Key principles for measurement</a:t>
            </a:r>
          </a:p>
        </p:txBody>
      </p:sp>
      <p:sp>
        <p:nvSpPr>
          <p:cNvPr id="11267" name="Text Box 1027"/>
          <p:cNvSpPr txBox="1">
            <a:spLocks noChangeArrowheads="1"/>
          </p:cNvSpPr>
          <p:nvPr/>
        </p:nvSpPr>
        <p:spPr bwMode="auto">
          <a:xfrm>
            <a:off x="642938" y="1825625"/>
            <a:ext cx="8305800" cy="3600986"/>
          </a:xfrm>
          <a:prstGeom prst="rect">
            <a:avLst/>
          </a:prstGeom>
          <a:noFill/>
          <a:ln w="9525">
            <a:noFill/>
            <a:miter lim="800000"/>
            <a:headEnd/>
            <a:tailEnd/>
          </a:ln>
        </p:spPr>
        <p:txBody>
          <a:bodyPr>
            <a:spAutoFit/>
          </a:bodyPr>
          <a:lstStyle/>
          <a:p>
            <a:pPr marL="514350" indent="-514350">
              <a:spcBef>
                <a:spcPts val="1200"/>
              </a:spcBef>
              <a:buFont typeface="Arial" charset="0"/>
              <a:buAutoNum type="arabicPeriod"/>
            </a:pPr>
            <a:r>
              <a:rPr lang="en-GB" sz="2400" dirty="0" smtClean="0">
                <a:solidFill>
                  <a:schemeClr val="accent1">
                    <a:lumMod val="75000"/>
                  </a:schemeClr>
                </a:solidFill>
                <a:latin typeface="Gill Sans MT" pitchFamily="34" charset="0"/>
              </a:rPr>
              <a:t>Tightly defined purpose - mission and objectives</a:t>
            </a:r>
          </a:p>
          <a:p>
            <a:pPr marL="514350" indent="-514350">
              <a:spcBef>
                <a:spcPts val="1200"/>
              </a:spcBef>
              <a:buFont typeface="Arial" charset="0"/>
              <a:buAutoNum type="arabicPeriod"/>
            </a:pPr>
            <a:r>
              <a:rPr lang="en-GB" sz="2400" dirty="0" smtClean="0">
                <a:solidFill>
                  <a:schemeClr val="accent1">
                    <a:lumMod val="75000"/>
                  </a:schemeClr>
                </a:solidFill>
                <a:latin typeface="Gill Sans MT" pitchFamily="34" charset="0"/>
              </a:rPr>
              <a:t>Engage all relevant stakeholders - iteratively</a:t>
            </a:r>
            <a:endParaRPr lang="en-GB" sz="2400" dirty="0">
              <a:solidFill>
                <a:schemeClr val="accent1">
                  <a:lumMod val="75000"/>
                </a:schemeClr>
              </a:solidFill>
              <a:latin typeface="Gill Sans MT" pitchFamily="34" charset="0"/>
            </a:endParaRPr>
          </a:p>
          <a:p>
            <a:pPr marL="514350" indent="-514350">
              <a:spcBef>
                <a:spcPts val="1200"/>
              </a:spcBef>
              <a:buFont typeface="Arial" charset="0"/>
              <a:buAutoNum type="arabicPeriod"/>
            </a:pPr>
            <a:r>
              <a:rPr lang="en-GB" sz="2400" dirty="0">
                <a:solidFill>
                  <a:schemeClr val="accent1">
                    <a:lumMod val="75000"/>
                  </a:schemeClr>
                </a:solidFill>
                <a:latin typeface="Gill Sans MT" pitchFamily="34" charset="0"/>
              </a:rPr>
              <a:t>Understand </a:t>
            </a:r>
            <a:r>
              <a:rPr lang="en-GB" sz="2400" dirty="0" smtClean="0">
                <a:solidFill>
                  <a:schemeClr val="accent1">
                    <a:lumMod val="75000"/>
                  </a:schemeClr>
                </a:solidFill>
                <a:latin typeface="Gill Sans MT" pitchFamily="34" charset="0"/>
              </a:rPr>
              <a:t>the change you are seeking to achieve</a:t>
            </a:r>
            <a:endParaRPr lang="en-GB" sz="2400" dirty="0">
              <a:solidFill>
                <a:schemeClr val="accent1">
                  <a:lumMod val="75000"/>
                </a:schemeClr>
              </a:solidFill>
              <a:latin typeface="Gill Sans MT" pitchFamily="34" charset="0"/>
            </a:endParaRPr>
          </a:p>
          <a:p>
            <a:pPr marL="514350" indent="-514350">
              <a:spcBef>
                <a:spcPts val="1200"/>
              </a:spcBef>
              <a:buFont typeface="Arial" charset="0"/>
              <a:buAutoNum type="arabicPeriod"/>
            </a:pPr>
            <a:r>
              <a:rPr lang="en-GB" sz="2400" dirty="0" smtClean="0">
                <a:solidFill>
                  <a:schemeClr val="accent1">
                    <a:lumMod val="75000"/>
                  </a:schemeClr>
                </a:solidFill>
                <a:latin typeface="Gill Sans MT" pitchFamily="34" charset="0"/>
              </a:rPr>
              <a:t>Measure and prioritise the </a:t>
            </a:r>
            <a:r>
              <a:rPr lang="en-GB" sz="2400" dirty="0">
                <a:solidFill>
                  <a:schemeClr val="accent1">
                    <a:lumMod val="75000"/>
                  </a:schemeClr>
                </a:solidFill>
                <a:latin typeface="Gill Sans MT" pitchFamily="34" charset="0"/>
              </a:rPr>
              <a:t>things that matter</a:t>
            </a:r>
          </a:p>
          <a:p>
            <a:pPr marL="514350" indent="-514350">
              <a:spcBef>
                <a:spcPts val="1200"/>
              </a:spcBef>
              <a:buFont typeface="Arial" charset="0"/>
              <a:buAutoNum type="arabicPeriod"/>
            </a:pPr>
            <a:r>
              <a:rPr lang="en-GB" sz="2400" dirty="0" smtClean="0">
                <a:solidFill>
                  <a:schemeClr val="accent1">
                    <a:lumMod val="75000"/>
                  </a:schemeClr>
                </a:solidFill>
                <a:latin typeface="Gill Sans MT" pitchFamily="34" charset="0"/>
              </a:rPr>
              <a:t>Do </a:t>
            </a:r>
            <a:r>
              <a:rPr lang="en-GB" sz="2400" dirty="0">
                <a:solidFill>
                  <a:schemeClr val="accent1">
                    <a:lumMod val="75000"/>
                  </a:schemeClr>
                </a:solidFill>
                <a:latin typeface="Gill Sans MT" pitchFamily="34" charset="0"/>
              </a:rPr>
              <a:t>not over claim</a:t>
            </a:r>
          </a:p>
          <a:p>
            <a:pPr marL="514350" indent="-514350">
              <a:spcBef>
                <a:spcPts val="1200"/>
              </a:spcBef>
              <a:buFont typeface="Arial" charset="0"/>
              <a:buAutoNum type="arabicPeriod"/>
            </a:pPr>
            <a:r>
              <a:rPr lang="en-GB" sz="2400" dirty="0">
                <a:solidFill>
                  <a:schemeClr val="accent1">
                    <a:lumMod val="75000"/>
                  </a:schemeClr>
                </a:solidFill>
                <a:latin typeface="Gill Sans MT" pitchFamily="34" charset="0"/>
              </a:rPr>
              <a:t>Be </a:t>
            </a:r>
            <a:r>
              <a:rPr lang="en-GB" sz="2400" dirty="0" smtClean="0">
                <a:solidFill>
                  <a:schemeClr val="accent1">
                    <a:lumMod val="75000"/>
                  </a:schemeClr>
                </a:solidFill>
                <a:latin typeface="Gill Sans MT" pitchFamily="34" charset="0"/>
              </a:rPr>
              <a:t>transparent – both purpose and measurement</a:t>
            </a:r>
            <a:endParaRPr lang="en-GB" sz="2400" dirty="0">
              <a:solidFill>
                <a:schemeClr val="accent1">
                  <a:lumMod val="75000"/>
                </a:schemeClr>
              </a:solidFill>
              <a:latin typeface="Gill Sans MT" pitchFamily="34" charset="0"/>
            </a:endParaRPr>
          </a:p>
          <a:p>
            <a:pPr marL="514350" indent="-514350">
              <a:spcBef>
                <a:spcPts val="1200"/>
              </a:spcBef>
              <a:buFont typeface="Arial" charset="0"/>
              <a:buAutoNum type="arabicPeriod"/>
            </a:pPr>
            <a:r>
              <a:rPr lang="en-GB" sz="2400" dirty="0">
                <a:solidFill>
                  <a:schemeClr val="accent1">
                    <a:lumMod val="75000"/>
                  </a:schemeClr>
                </a:solidFill>
                <a:latin typeface="Gill Sans MT" pitchFamily="34" charset="0"/>
              </a:rPr>
              <a:t>Verify the </a:t>
            </a:r>
            <a:r>
              <a:rPr lang="en-GB" sz="2400" dirty="0" smtClean="0">
                <a:solidFill>
                  <a:schemeClr val="accent1">
                    <a:lumMod val="75000"/>
                  </a:schemeClr>
                </a:solidFill>
                <a:latin typeface="Gill Sans MT" pitchFamily="34" charset="0"/>
              </a:rPr>
              <a:t>impact you are claiming</a:t>
            </a:r>
            <a:endParaRPr lang="en-GB" sz="2400" dirty="0">
              <a:solidFill>
                <a:schemeClr val="accent1">
                  <a:lumMod val="75000"/>
                </a:schemeClr>
              </a:solidFill>
              <a:latin typeface="Gill Sans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4664"/>
            <a:ext cx="9144000" cy="914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362" name="Title 1"/>
          <p:cNvSpPr>
            <a:spLocks noGrp="1"/>
          </p:cNvSpPr>
          <p:nvPr>
            <p:ph type="title"/>
          </p:nvPr>
        </p:nvSpPr>
        <p:spPr>
          <a:xfrm>
            <a:off x="457200" y="392205"/>
            <a:ext cx="8401050" cy="922337"/>
          </a:xfrm>
        </p:spPr>
        <p:txBody>
          <a:bodyPr/>
          <a:lstStyle/>
          <a:p>
            <a:pPr eaLnBrk="1" hangingPunct="1"/>
            <a:r>
              <a:rPr lang="en-AU" dirty="0" smtClean="0"/>
              <a:t>1. Define purpose</a:t>
            </a:r>
          </a:p>
        </p:txBody>
      </p:sp>
      <p:sp>
        <p:nvSpPr>
          <p:cNvPr id="15363" name="Content Placeholder 2"/>
          <p:cNvSpPr>
            <a:spLocks noGrp="1"/>
          </p:cNvSpPr>
          <p:nvPr>
            <p:ph idx="1"/>
          </p:nvPr>
        </p:nvSpPr>
        <p:spPr>
          <a:xfrm>
            <a:off x="457200" y="1600200"/>
            <a:ext cx="8401050" cy="4525963"/>
          </a:xfrm>
        </p:spPr>
        <p:txBody>
          <a:bodyPr>
            <a:normAutofit/>
          </a:bodyPr>
          <a:lstStyle/>
          <a:p>
            <a:pPr>
              <a:spcAft>
                <a:spcPts val="2000"/>
              </a:spcAft>
            </a:pPr>
            <a:r>
              <a:rPr lang="en-AU" sz="2400" dirty="0" smtClean="0"/>
              <a:t>Mission – what are you trying to achieve - </a:t>
            </a:r>
            <a:r>
              <a:rPr lang="en-GB" sz="2400" dirty="0" smtClean="0"/>
              <a:t>the long term goal that describes the net benefit to society</a:t>
            </a:r>
          </a:p>
          <a:p>
            <a:pPr>
              <a:spcAft>
                <a:spcPts val="2000"/>
              </a:spcAft>
            </a:pPr>
            <a:r>
              <a:rPr lang="en-GB" sz="2400" dirty="0" smtClean="0"/>
              <a:t>Define scope – to provide a boundary</a:t>
            </a:r>
            <a:endParaRPr lang="en-AU" sz="2400" dirty="0" smtClean="0"/>
          </a:p>
          <a:p>
            <a:pPr eaLnBrk="1" hangingPunct="1">
              <a:spcAft>
                <a:spcPts val="2000"/>
              </a:spcAft>
            </a:pPr>
            <a:r>
              <a:rPr lang="en-AU" sz="2400" dirty="0" smtClean="0"/>
              <a:t>Hierarchy of objectives – the strategy to achieve the mission</a:t>
            </a:r>
          </a:p>
          <a:p>
            <a:pPr eaLnBrk="1" hangingPunct="1">
              <a:spcAft>
                <a:spcPts val="2000"/>
              </a:spcAft>
            </a:pPr>
            <a:r>
              <a:rPr lang="en-AU" sz="2400" dirty="0" smtClean="0"/>
              <a:t>Targets and metrics – how you know you are meeting your objectives and achieving your mission – and how you know you are targeting those most in need</a:t>
            </a:r>
          </a:p>
          <a:p>
            <a:pPr eaLnBrk="1" hangingPunct="1"/>
            <a:endParaRPr lang="en-AU"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SI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CSI Powerpoint template</Template>
  <TotalTime>2387</TotalTime>
  <Words>1835</Words>
  <Application>Microsoft Office PowerPoint</Application>
  <PresentationFormat>On-screen Show (4:3)</PresentationFormat>
  <Paragraphs>335</Paragraphs>
  <Slides>38</Slides>
  <Notes>13</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CSI Powerpoint template</vt:lpstr>
      <vt:lpstr>Measuring social impact: Challenges and benefits of alternative methods of measuring social impact</vt:lpstr>
      <vt:lpstr>Measuring Social Impact and evaluation</vt:lpstr>
      <vt:lpstr>Why measure and evaluate Social Impact?</vt:lpstr>
      <vt:lpstr>Why measure and evaluate Social Impact?</vt:lpstr>
      <vt:lpstr>Context for measurement</vt:lpstr>
      <vt:lpstr>The component parts of measurement</vt:lpstr>
      <vt:lpstr>Principles and methods</vt:lpstr>
      <vt:lpstr>Key principles for measurement</vt:lpstr>
      <vt:lpstr>1. Define purpose</vt:lpstr>
      <vt:lpstr>2. Engage stakeholders</vt:lpstr>
      <vt:lpstr>3. Understand the changes you are seeking</vt:lpstr>
      <vt:lpstr>4. Measure and prioritise the things that matter</vt:lpstr>
      <vt:lpstr>5. Do not over claim</vt:lpstr>
      <vt:lpstr>6. Be transparent</vt:lpstr>
      <vt:lpstr>7. Verify the measurement</vt:lpstr>
      <vt:lpstr>The dangers of measurement</vt:lpstr>
      <vt:lpstr>Evolution of measurement of Social Impact</vt:lpstr>
      <vt:lpstr>Lets Focus on CBA And SROI</vt:lpstr>
      <vt:lpstr>Similarities</vt:lpstr>
      <vt:lpstr>Differences</vt:lpstr>
      <vt:lpstr>Differences</vt:lpstr>
      <vt:lpstr>Differences</vt:lpstr>
      <vt:lpstr>Market and Non-market prices</vt:lpstr>
      <vt:lpstr>Slide 24</vt:lpstr>
      <vt:lpstr>Slide 25</vt:lpstr>
      <vt:lpstr>Slide 26</vt:lpstr>
      <vt:lpstr>Slide 27</vt:lpstr>
      <vt:lpstr>Slide 28</vt:lpstr>
      <vt:lpstr>Slide 29</vt:lpstr>
      <vt:lpstr>Slide 30</vt:lpstr>
      <vt:lpstr>Slide 31</vt:lpstr>
      <vt:lpstr>Slide 32</vt:lpstr>
      <vt:lpstr>Slide 33</vt:lpstr>
      <vt:lpstr>Log frame - Advantages </vt:lpstr>
      <vt:lpstr>Log frame - Disadvantages</vt:lpstr>
      <vt:lpstr>SROI - Advantages </vt:lpstr>
      <vt:lpstr>SROI - Disadvantages </vt:lpstr>
      <vt:lpstr>Measuring social impact: Next steps</vt:lpstr>
    </vt:vector>
  </TitlesOfParts>
  <Company>ASB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z3266678</dc:creator>
  <cp:lastModifiedBy>Les Hems</cp:lastModifiedBy>
  <cp:revision>225</cp:revision>
  <dcterms:created xsi:type="dcterms:W3CDTF">2010-06-23T23:47:19Z</dcterms:created>
  <dcterms:modified xsi:type="dcterms:W3CDTF">2011-09-01T23:49:38Z</dcterms:modified>
</cp:coreProperties>
</file>